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29"/>
  </p:notesMasterIdLst>
  <p:handoutMasterIdLst>
    <p:handoutMasterId r:id="rId30"/>
  </p:handoutMasterIdLst>
  <p:sldIdLst>
    <p:sldId id="283" r:id="rId2"/>
    <p:sldId id="510" r:id="rId3"/>
    <p:sldId id="511" r:id="rId4"/>
    <p:sldId id="513" r:id="rId5"/>
    <p:sldId id="589" r:id="rId6"/>
    <p:sldId id="590" r:id="rId7"/>
    <p:sldId id="591" r:id="rId8"/>
    <p:sldId id="512" r:id="rId9"/>
    <p:sldId id="515" r:id="rId10"/>
    <p:sldId id="588" r:id="rId11"/>
    <p:sldId id="517" r:id="rId12"/>
    <p:sldId id="595" r:id="rId13"/>
    <p:sldId id="594" r:id="rId14"/>
    <p:sldId id="565" r:id="rId15"/>
    <p:sldId id="592" r:id="rId16"/>
    <p:sldId id="596" r:id="rId17"/>
    <p:sldId id="593" r:id="rId18"/>
    <p:sldId id="598" r:id="rId19"/>
    <p:sldId id="599" r:id="rId20"/>
    <p:sldId id="601" r:id="rId21"/>
    <p:sldId id="602" r:id="rId22"/>
    <p:sldId id="600" r:id="rId23"/>
    <p:sldId id="603" r:id="rId24"/>
    <p:sldId id="605" r:id="rId25"/>
    <p:sldId id="606" r:id="rId26"/>
    <p:sldId id="607" r:id="rId27"/>
    <p:sldId id="284" r:id="rId2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4BA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81" autoAdjust="0"/>
    <p:restoredTop sz="85080" autoAdjust="0"/>
  </p:normalViewPr>
  <p:slideViewPr>
    <p:cSldViewPr snapToObjects="1">
      <p:cViewPr varScale="1">
        <p:scale>
          <a:sx n="58" d="100"/>
          <a:sy n="58" d="100"/>
        </p:scale>
        <p:origin x="-1770" y="-90"/>
      </p:cViewPr>
      <p:guideLst>
        <p:guide orient="horz" pos="73"/>
        <p:guide orient="horz" pos="3612"/>
        <p:guide pos="43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86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86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pitchFamily="50" charset="-127"/>
              </a:defRPr>
            </a:lvl1pPr>
          </a:lstStyle>
          <a:p>
            <a:fld id="{B6409F1D-0D13-4DEA-8C5D-9BDE9B032B94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040436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F48A58-27F2-442B-B168-04A12BA5E715}" type="datetimeFigureOut">
              <a:rPr lang="zh-CN" altLang="en-US" smtClean="0"/>
              <a:t>2014-11-30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027ABA-50B6-4311-B04A-E148B14A8A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53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9BF6FE-84B4-44E6-9F40-49AC6261AE0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361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心理层面、情感因素</a:t>
            </a:r>
            <a:endParaRPr lang="en-US" altLang="zh-CN" dirty="0" smtClean="0"/>
          </a:p>
          <a:p>
            <a:r>
              <a:rPr lang="en-US" altLang="zh-CN" dirty="0" smtClean="0"/>
              <a:t>8000/150000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9BF6FE-84B4-44E6-9F40-49AC6261AE0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361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9BF6FE-84B4-44E6-9F40-49AC6261AE0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361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27ABA-50B6-4311-B04A-E148B14A8A5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767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41" name="AutoShape 2405"/>
          <p:cNvSpPr>
            <a:spLocks noChangeArrowheads="1"/>
          </p:cNvSpPr>
          <p:nvPr userDrawn="1"/>
        </p:nvSpPr>
        <p:spPr bwMode="gray">
          <a:xfrm>
            <a:off x="0" y="1752600"/>
            <a:ext cx="9144000" cy="2514600"/>
          </a:xfrm>
          <a:prstGeom prst="flowChartDocument">
            <a:avLst/>
          </a:prstGeom>
          <a:ln>
            <a:noFill/>
          </a:ln>
          <a:effectLst>
            <a:glow rad="63500">
              <a:schemeClr val="accent2">
                <a:alpha val="45000"/>
                <a:satMod val="12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67932" name="AutoShape 2396"/>
          <p:cNvSpPr>
            <a:spLocks noChangeArrowheads="1"/>
          </p:cNvSpPr>
          <p:nvPr userDrawn="1"/>
        </p:nvSpPr>
        <p:spPr bwMode="gray">
          <a:xfrm>
            <a:off x="306388" y="1752600"/>
            <a:ext cx="9144000" cy="2362200"/>
          </a:xfrm>
          <a:prstGeom prst="flowChartDocument">
            <a:avLst/>
          </a:prstGeom>
          <a:gradFill rotWithShape="0">
            <a:gsLst>
              <a:gs pos="0">
                <a:schemeClr val="accent1">
                  <a:gamma/>
                  <a:shade val="84706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81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940" name="AutoShape 2404"/>
          <p:cNvSpPr>
            <a:spLocks noChangeArrowheads="1"/>
          </p:cNvSpPr>
          <p:nvPr userDrawn="1"/>
        </p:nvSpPr>
        <p:spPr bwMode="gray">
          <a:xfrm>
            <a:off x="0" y="304800"/>
            <a:ext cx="9144000" cy="2209800"/>
          </a:xfrm>
          <a:prstGeom prst="flowChartDocumen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81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931" name="AutoShape 2395"/>
          <p:cNvSpPr>
            <a:spLocks noChangeArrowheads="1"/>
          </p:cNvSpPr>
          <p:nvPr userDrawn="1"/>
        </p:nvSpPr>
        <p:spPr bwMode="gray">
          <a:xfrm>
            <a:off x="0" y="0"/>
            <a:ext cx="9144000" cy="2057400"/>
          </a:xfrm>
          <a:prstGeom prst="flowChartDocument">
            <a:avLst/>
          </a:prstGeom>
          <a:gradFill rotWithShape="0">
            <a:gsLst>
              <a:gs pos="0">
                <a:schemeClr val="accent2"/>
              </a:gs>
              <a:gs pos="100000">
                <a:schemeClr val="hlink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81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930" name="Oval 2394"/>
          <p:cNvSpPr>
            <a:spLocks noChangeArrowheads="1"/>
          </p:cNvSpPr>
          <p:nvPr userDrawn="1"/>
        </p:nvSpPr>
        <p:spPr bwMode="gray">
          <a:xfrm>
            <a:off x="722313" y="1752600"/>
            <a:ext cx="552450" cy="508000"/>
          </a:xfrm>
          <a:prstGeom prst="ellipse">
            <a:avLst/>
          </a:prstGeom>
          <a:gradFill rotWithShape="0">
            <a:gsLst>
              <a:gs pos="0">
                <a:schemeClr val="hlink"/>
              </a:gs>
              <a:gs pos="100000">
                <a:schemeClr val="accent2"/>
              </a:gs>
            </a:gsLst>
            <a:path path="rect">
              <a:fillToRect r="100000" b="10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934" name="Oval 2398"/>
          <p:cNvSpPr>
            <a:spLocks noChangeArrowheads="1"/>
          </p:cNvSpPr>
          <p:nvPr userDrawn="1"/>
        </p:nvSpPr>
        <p:spPr bwMode="gray">
          <a:xfrm>
            <a:off x="2971800" y="1773238"/>
            <a:ext cx="230188" cy="207963"/>
          </a:xfrm>
          <a:prstGeom prst="ellipse">
            <a:avLst/>
          </a:prstGeom>
          <a:gradFill rotWithShape="0">
            <a:gsLst>
              <a:gs pos="0">
                <a:schemeClr val="hlink"/>
              </a:gs>
              <a:gs pos="100000">
                <a:schemeClr val="accent2"/>
              </a:gs>
            </a:gsLst>
            <a:path path="rect">
              <a:fillToRect r="100000" b="10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935" name="Oval 2399"/>
          <p:cNvSpPr>
            <a:spLocks noChangeArrowheads="1"/>
          </p:cNvSpPr>
          <p:nvPr userDrawn="1"/>
        </p:nvSpPr>
        <p:spPr bwMode="gray">
          <a:xfrm>
            <a:off x="2247900" y="2271713"/>
            <a:ext cx="538163" cy="495300"/>
          </a:xfrm>
          <a:prstGeom prst="ellipse">
            <a:avLst/>
          </a:prstGeom>
          <a:gradFill rotWithShape="0">
            <a:gsLst>
              <a:gs pos="0">
                <a:schemeClr val="hlink"/>
              </a:gs>
              <a:gs pos="100000">
                <a:schemeClr val="accent2"/>
              </a:gs>
            </a:gsLst>
            <a:path path="rect">
              <a:fillToRect r="100000" b="10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848" name="Rectangle 536"/>
          <p:cNvSpPr>
            <a:spLocks noGrp="1" noChangeArrowheads="1"/>
          </p:cNvSpPr>
          <p:nvPr userDrawn="1">
            <p:ph type="ctrTitle" sz="quarter"/>
          </p:nvPr>
        </p:nvSpPr>
        <p:spPr bwMode="black">
          <a:xfrm>
            <a:off x="0" y="2533650"/>
            <a:ext cx="8723313" cy="1123950"/>
          </a:xfrm>
        </p:spPr>
        <p:txBody>
          <a:bodyPr/>
          <a:lstStyle>
            <a:lvl1pPr algn="r">
              <a:defRPr sz="4800">
                <a:solidFill>
                  <a:schemeClr val="bg1"/>
                </a:solidFill>
                <a:ea typeface="굴림" pitchFamily="50" charset="-127"/>
              </a:defRPr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  <a:endParaRPr lang="en-US" altLang="ko-KR" noProof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879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5600" y="152400"/>
            <a:ext cx="2133600" cy="59436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6248400" cy="59436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5675" y="127686"/>
            <a:ext cx="7772400" cy="609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381000" y="1143000"/>
            <a:ext cx="8458200" cy="4953000"/>
          </a:xfrm>
        </p:spPr>
        <p:txBody>
          <a:bodyPr/>
          <a:lstStyle/>
          <a:p>
            <a:r>
              <a:rPr lang="zh-CN" altLang="en-US" smtClean="0"/>
              <a:t>单击图标添加图表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113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5675" y="127686"/>
            <a:ext cx="7772400" cy="609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381000" y="1143000"/>
            <a:ext cx="8458200" cy="4953000"/>
          </a:xfrm>
        </p:spPr>
        <p:txBody>
          <a:bodyPr/>
          <a:lstStyle/>
          <a:p>
            <a:r>
              <a:rPr lang="zh-CN" altLang="en-US" smtClean="0"/>
              <a:t>单击图标添加表格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504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6521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5628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41529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41529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5675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568" y="114498"/>
            <a:ext cx="8229600" cy="63832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596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568" y="115329"/>
            <a:ext cx="7444736" cy="609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472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3046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33063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E2FF326-40AB-4419-94D7-07F42491831B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7229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4" name="Rectangle 246"/>
          <p:cNvSpPr>
            <a:spLocks noChangeArrowheads="1"/>
          </p:cNvSpPr>
          <p:nvPr/>
        </p:nvSpPr>
        <p:spPr bwMode="gray">
          <a:xfrm>
            <a:off x="0" y="0"/>
            <a:ext cx="9144000" cy="838200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21176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38" name="Rectangle 250"/>
          <p:cNvSpPr>
            <a:spLocks noChangeArrowheads="1"/>
          </p:cNvSpPr>
          <p:nvPr/>
        </p:nvSpPr>
        <p:spPr bwMode="white">
          <a:xfrm>
            <a:off x="0" y="990600"/>
            <a:ext cx="9144000" cy="3657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10" name="Rectangle 2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143000"/>
            <a:ext cx="8458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 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  <p:sp>
        <p:nvSpPr>
          <p:cNvPr id="12313" name="Rectangle 25"/>
          <p:cNvSpPr>
            <a:spLocks noGrp="1" noChangeArrowheads="1"/>
          </p:cNvSpPr>
          <p:nvPr>
            <p:ph type="sldNum" sz="quarter" idx="4"/>
          </p:nvPr>
        </p:nvSpPr>
        <p:spPr bwMode="ltGray">
          <a:xfrm>
            <a:off x="4572000" y="6477000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 b="1">
                <a:solidFill>
                  <a:schemeClr val="hlink"/>
                </a:solidFill>
                <a:latin typeface="+mn-lt"/>
                <a:ea typeface="굴림" pitchFamily="50" charset="-127"/>
              </a:defRPr>
            </a:lvl1pPr>
          </a:lstStyle>
          <a:p>
            <a:fld id="{794184EF-69AB-47AC-A6AB-C4E63B0D6B16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12309" name="Rectangle 21"/>
          <p:cNvSpPr>
            <a:spLocks noGrp="1" noChangeArrowheads="1"/>
          </p:cNvSpPr>
          <p:nvPr>
            <p:ph type="title"/>
          </p:nvPr>
        </p:nvSpPr>
        <p:spPr bwMode="gray">
          <a:xfrm>
            <a:off x="683568" y="127686"/>
            <a:ext cx="7444736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ko-KR" smtClean="0"/>
          </a:p>
        </p:txBody>
      </p:sp>
      <p:pic>
        <p:nvPicPr>
          <p:cNvPr id="12548" name="Picture 260" descr="http://astroleaks.lamost.org/wp-content/uploads/2012/03/Logo_Python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632"/>
            <a:ext cx="632464" cy="63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1" descr="工大标志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006" y="29531"/>
            <a:ext cx="3042994" cy="80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 b="1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n"/>
        <a:defRPr sz="2400">
          <a:solidFill>
            <a:schemeClr val="tx1"/>
          </a:solidFill>
          <a:latin typeface="微软雅黑" pitchFamily="34" charset="-122"/>
          <a:ea typeface="微软雅黑" pitchFamily="34" charset="-122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n"/>
        <a:defRPr sz="2400">
          <a:solidFill>
            <a:schemeClr val="tx1"/>
          </a:solidFill>
          <a:latin typeface="微软雅黑" pitchFamily="34" charset="-122"/>
          <a:ea typeface="微软雅黑" pitchFamily="34" charset="-122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微软雅黑" pitchFamily="34" charset="-122"/>
          <a:ea typeface="微软雅黑" pitchFamily="34" charset="-122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微软雅黑" pitchFamily="34" charset="-122"/>
          <a:ea typeface="微软雅黑" pitchFamily="34" charset="-12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iibai.com/python/python_tk_cursors.html" TargetMode="External"/><Relationship Id="rId3" Type="http://schemas.openxmlformats.org/officeDocument/2006/relationships/hyperlink" Target="http://www.yiibai.com/python/python_tk_colors.html" TargetMode="External"/><Relationship Id="rId7" Type="http://schemas.openxmlformats.org/officeDocument/2006/relationships/hyperlink" Target="http://www.yiibai.com/python/python_tk_bitmaps.html" TargetMode="External"/><Relationship Id="rId2" Type="http://schemas.openxmlformats.org/officeDocument/2006/relationships/hyperlink" Target="http://www.yiibai.com/python/python_tk_dimensions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yiibai.com/python/python_tk_relief.html" TargetMode="External"/><Relationship Id="rId5" Type="http://schemas.openxmlformats.org/officeDocument/2006/relationships/hyperlink" Target="http://www.yiibai.com/python/python_tk_anchors.html" TargetMode="External"/><Relationship Id="rId4" Type="http://schemas.openxmlformats.org/officeDocument/2006/relationships/hyperlink" Target="http://www.yiibai.com/python/python_tk_fonts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0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1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baike.baidu.com/view/122229.htm" TargetMode="External"/><Relationship Id="rId3" Type="http://schemas.openxmlformats.org/officeDocument/2006/relationships/hyperlink" Target="http://baike.baidu.com/view/700406.htm" TargetMode="External"/><Relationship Id="rId7" Type="http://schemas.openxmlformats.org/officeDocument/2006/relationships/hyperlink" Target="http://baike.baidu.com/view/71981.htm" TargetMode="External"/><Relationship Id="rId2" Type="http://schemas.openxmlformats.org/officeDocument/2006/relationships/hyperlink" Target="http://baike.baidu.com/view/330120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aike.baidu.com/view/96500.htm" TargetMode="External"/><Relationship Id="rId5" Type="http://schemas.openxmlformats.org/officeDocument/2006/relationships/hyperlink" Target="http://baike.baidu.com/view/700402.htm" TargetMode="External"/><Relationship Id="rId4" Type="http://schemas.openxmlformats.org/officeDocument/2006/relationships/hyperlink" Target="http://baike.baidu.com/view/989420.htm" TargetMode="External"/><Relationship Id="rId9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file:///F:\&#35838;&#20214;\Python\Python\Lecture%20Notes\ch07%20snake.py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pythonware.com/library/tkinter/introduction/index.ht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1026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ea typeface="微软雅黑" pitchFamily="34" charset="-122"/>
              </a:rPr>
              <a:t>图形用户接口（</a:t>
            </a:r>
            <a:r>
              <a:rPr lang="en-US" altLang="zh-CN" dirty="0" smtClean="0">
                <a:ea typeface="微软雅黑" pitchFamily="34" charset="-122"/>
              </a:rPr>
              <a:t>GUI</a:t>
            </a:r>
            <a:r>
              <a:rPr lang="zh-CN" altLang="en-US" dirty="0" smtClean="0">
                <a:ea typeface="微软雅黑" pitchFamily="34" charset="-122"/>
              </a:rPr>
              <a:t>）</a:t>
            </a:r>
            <a:endParaRPr lang="ko-KR" altLang="en-US" dirty="0"/>
          </a:p>
        </p:txBody>
      </p:sp>
      <p:sp>
        <p:nvSpPr>
          <p:cNvPr id="70659" name="Rectangle 1027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371600" y="4419600"/>
            <a:ext cx="6400800" cy="1752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indent="0" algn="ctr">
              <a:buFont typeface="Wingdings" pitchFamily="2" charset="2"/>
              <a:buNone/>
            </a:pPr>
            <a:fld id="{BD631437-4752-4689-BF34-1264CCEFDE5A}" type="datetime3">
              <a:rPr lang="zh-CN" altLang="en-US" sz="3600" b="0" smtClean="0">
                <a:ea typeface="굴림" pitchFamily="50" charset="-127"/>
              </a:rPr>
              <a:t>2014年11月30日星期日</a:t>
            </a:fld>
            <a:endParaRPr lang="ko-KR" altLang="en-US" sz="3600" b="0" dirty="0">
              <a:ea typeface="굴림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35060" y="6239053"/>
            <a:ext cx="381642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zh-CN" smtClean="0"/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9552" y="908720"/>
            <a:ext cx="860444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i="1" smtClean="0"/>
              <a:t>#</a:t>
            </a:r>
            <a:r>
              <a:rPr lang="en-US" altLang="zh-CN" sz="2800" b="1" i="1" smtClean="0"/>
              <a:t>Ch14-1.py</a:t>
            </a:r>
            <a:endParaRPr lang="en-US" altLang="zh-CN" sz="2800" b="1" i="1" dirty="0" smtClean="0"/>
          </a:p>
          <a:p>
            <a:r>
              <a:rPr lang="en-US" altLang="zh-CN" sz="2800" b="1" dirty="0" smtClean="0">
                <a:solidFill>
                  <a:srgbClr val="0070C0"/>
                </a:solidFill>
              </a:rPr>
              <a:t>from </a:t>
            </a:r>
            <a:r>
              <a:rPr lang="en-US" altLang="zh-CN" sz="2800" b="1" dirty="0" err="1"/>
              <a:t>Tkinter</a:t>
            </a:r>
            <a:r>
              <a:rPr lang="en-US" altLang="zh-CN" sz="2800" b="1" dirty="0"/>
              <a:t> </a:t>
            </a:r>
            <a:r>
              <a:rPr lang="en-US" altLang="zh-CN" sz="2800" b="1" dirty="0">
                <a:solidFill>
                  <a:srgbClr val="0070C0"/>
                </a:solidFill>
              </a:rPr>
              <a:t>import</a:t>
            </a:r>
            <a:r>
              <a:rPr lang="en-US" altLang="zh-CN" sz="2800" b="1" dirty="0"/>
              <a:t> * 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</a:rPr>
              <a:t># Import </a:t>
            </a:r>
            <a:r>
              <a:rPr lang="en-US" altLang="zh-CN" sz="2800" b="1" dirty="0" err="1">
                <a:solidFill>
                  <a:schemeClr val="bg1">
                    <a:lumMod val="65000"/>
                  </a:schemeClr>
                </a:solidFill>
              </a:rPr>
              <a:t>tkinter</a:t>
            </a:r>
            <a:endParaRPr lang="en-US" altLang="zh-CN" sz="2800" b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2800" b="1" dirty="0"/>
              <a:t/>
            </a:r>
            <a:br>
              <a:rPr lang="en-US" altLang="zh-CN" sz="2800" b="1" dirty="0"/>
            </a:br>
            <a:r>
              <a:rPr lang="en-US" altLang="zh-CN" sz="2800" b="1" dirty="0" smtClean="0"/>
              <a:t>root </a:t>
            </a:r>
            <a:r>
              <a:rPr lang="en-US" altLang="zh-CN" sz="2800" b="1" dirty="0"/>
              <a:t>= </a:t>
            </a:r>
            <a:r>
              <a:rPr lang="en-US" altLang="zh-CN" sz="2800" b="1" dirty="0" err="1"/>
              <a:t>Tk</a:t>
            </a:r>
            <a:r>
              <a:rPr lang="en-US" altLang="zh-CN" sz="2800" b="1" dirty="0"/>
              <a:t>() 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</a:rPr>
              <a:t># Create a root window</a:t>
            </a:r>
          </a:p>
          <a:p>
            <a:endParaRPr lang="en-US" altLang="zh-CN" sz="2800" b="1" dirty="0"/>
          </a:p>
          <a:p>
            <a:r>
              <a:rPr lang="en-US" altLang="zh-CN" sz="2800" b="1" dirty="0" err="1"/>
              <a:t>root.mainloop</a:t>
            </a:r>
            <a:r>
              <a:rPr lang="en-US" altLang="zh-CN" sz="2800" b="1" dirty="0"/>
              <a:t>() 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</a:rPr>
              <a:t># Create an event loop</a:t>
            </a:r>
            <a:endParaRPr lang="zh-CN" altLang="en-US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076" y="4473252"/>
            <a:ext cx="2057400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539552" y="3569182"/>
            <a:ext cx="7128792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800" b="1" dirty="0">
                <a:solidFill>
                  <a:srgbClr val="0070C0"/>
                </a:solidFill>
                <a:ea typeface="宋体" pitchFamily="2" charset="-122"/>
              </a:rPr>
              <a:t>The statement creates an event loop. The event loop processes the events continuously.</a:t>
            </a:r>
          </a:p>
        </p:txBody>
      </p:sp>
    </p:spTree>
    <p:extLst>
      <p:ext uri="{BB962C8B-B14F-4D97-AF65-F5344CB8AC3E}">
        <p14:creationId xmlns:p14="http://schemas.microsoft.com/office/powerpoint/2010/main" val="1371709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83568" y="127686"/>
            <a:ext cx="7444736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en-US" altLang="zh-CN" kern="0" smtClean="0">
                <a:ea typeface="黑体" pitchFamily="49" charset="-122"/>
              </a:rPr>
              <a:t>2.1 GUI</a:t>
            </a:r>
            <a:r>
              <a:rPr lang="zh-CN" altLang="en-US" kern="0" smtClean="0">
                <a:ea typeface="黑体" pitchFamily="49" charset="-122"/>
              </a:rPr>
              <a:t>控件</a:t>
            </a:r>
            <a:endParaRPr lang="zh-CN" altLang="en-US" kern="0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68760"/>
            <a:ext cx="3733800" cy="5033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511994"/>
            <a:ext cx="3895725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own Arrow 1"/>
          <p:cNvSpPr/>
          <p:nvPr/>
        </p:nvSpPr>
        <p:spPr bwMode="auto">
          <a:xfrm rot="16200000">
            <a:off x="4067944" y="3212976"/>
            <a:ext cx="337992" cy="432048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36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458200" cy="5454352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 err="1"/>
              <a:t>Tkinter</a:t>
            </a:r>
            <a:r>
              <a:rPr lang="zh-CN" altLang="en-US" sz="2000" dirty="0"/>
              <a:t>支持</a:t>
            </a:r>
            <a:r>
              <a:rPr lang="en-US" altLang="zh-CN" sz="2000" dirty="0"/>
              <a:t>15</a:t>
            </a:r>
            <a:r>
              <a:rPr lang="zh-CN" altLang="en-US" sz="2000" dirty="0"/>
              <a:t>个核</a:t>
            </a:r>
            <a:r>
              <a:rPr lang="zh-CN" altLang="en-US" sz="2000" dirty="0" smtClean="0"/>
              <a:t>心</a:t>
            </a:r>
            <a:r>
              <a:rPr lang="zh-CN" altLang="en-US" sz="2000" dirty="0"/>
              <a:t>控</a:t>
            </a:r>
            <a:r>
              <a:rPr lang="zh-CN" altLang="en-US" sz="2000" dirty="0" smtClean="0"/>
              <a:t>件：</a:t>
            </a:r>
            <a:endParaRPr lang="zh-CN" altLang="en-US" sz="2000" dirty="0"/>
          </a:p>
          <a:p>
            <a:pPr>
              <a:buFont typeface="+mj-lt"/>
              <a:buAutoNum type="arabicPeriod"/>
            </a:pPr>
            <a:r>
              <a:rPr lang="en-US" altLang="zh-CN" sz="1400" dirty="0"/>
              <a:t>Button</a:t>
            </a:r>
            <a:r>
              <a:rPr lang="zh-CN" altLang="en-US" sz="1400" dirty="0"/>
              <a:t>：一个简单的按钮，用来执行一个命令或别的操作。</a:t>
            </a:r>
          </a:p>
          <a:p>
            <a:pPr>
              <a:buFont typeface="+mj-lt"/>
              <a:buAutoNum type="arabicPeriod"/>
            </a:pPr>
            <a:r>
              <a:rPr lang="en-US" altLang="zh-CN" sz="1400" dirty="0"/>
              <a:t>Canvas</a:t>
            </a:r>
            <a:r>
              <a:rPr lang="zh-CN" altLang="en-US" sz="1400" dirty="0"/>
              <a:t>：组织图形。这个部件可以用来绘制图表和图，创建图形编辑器，实现定制窗口部件。</a:t>
            </a:r>
          </a:p>
          <a:p>
            <a:pPr>
              <a:buFont typeface="+mj-lt"/>
              <a:buAutoNum type="arabicPeriod"/>
            </a:pPr>
            <a:r>
              <a:rPr lang="en-US" altLang="zh-CN" sz="1400" dirty="0" err="1"/>
              <a:t>Checkbutton</a:t>
            </a:r>
            <a:r>
              <a:rPr lang="zh-CN" altLang="en-US" sz="1400" dirty="0"/>
              <a:t>：代表一个变量，它有两个不同的值。点击这个按钮将会在这两个值间切换。</a:t>
            </a:r>
          </a:p>
          <a:p>
            <a:pPr>
              <a:buFont typeface="+mj-lt"/>
              <a:buAutoNum type="arabicPeriod"/>
            </a:pPr>
            <a:r>
              <a:rPr lang="en-US" altLang="zh-CN" sz="1400" dirty="0"/>
              <a:t>Entry</a:t>
            </a:r>
            <a:r>
              <a:rPr lang="zh-CN" altLang="en-US" sz="1400" dirty="0"/>
              <a:t>：文本输入域。</a:t>
            </a:r>
          </a:p>
          <a:p>
            <a:pPr>
              <a:buFont typeface="+mj-lt"/>
              <a:buAutoNum type="arabicPeriod"/>
            </a:pPr>
            <a:r>
              <a:rPr lang="en-US" altLang="zh-CN" sz="1400" dirty="0"/>
              <a:t>Frame</a:t>
            </a:r>
            <a:r>
              <a:rPr lang="zh-CN" altLang="en-US" sz="1400" dirty="0"/>
              <a:t>：一个容器窗口部件。帧可以有边框和背景，当创建一个应用程序或</a:t>
            </a:r>
            <a:r>
              <a:rPr lang="en-US" altLang="zh-CN" sz="1400" dirty="0"/>
              <a:t>dialog(</a:t>
            </a:r>
            <a:r>
              <a:rPr lang="zh-CN" altLang="en-US" sz="1400" dirty="0"/>
              <a:t>对话）版面时，帧被用来组织其它的窗口部件。</a:t>
            </a:r>
          </a:p>
          <a:p>
            <a:pPr>
              <a:buFont typeface="+mj-lt"/>
              <a:buAutoNum type="arabicPeriod"/>
            </a:pPr>
            <a:r>
              <a:rPr lang="en-US" altLang="zh-CN" sz="1400" dirty="0"/>
              <a:t>Label</a:t>
            </a:r>
            <a:r>
              <a:rPr lang="zh-CN" altLang="en-US" sz="1400" dirty="0"/>
              <a:t>：显示一个文本或图象。</a:t>
            </a:r>
          </a:p>
          <a:p>
            <a:pPr>
              <a:buFont typeface="+mj-lt"/>
              <a:buAutoNum type="arabicPeriod"/>
            </a:pPr>
            <a:r>
              <a:rPr lang="en-US" altLang="zh-CN" sz="1400" dirty="0" err="1"/>
              <a:t>Listbox</a:t>
            </a:r>
            <a:r>
              <a:rPr lang="zh-CN" altLang="en-US" sz="1400" dirty="0"/>
              <a:t>：显示供选方案的一个列表。</a:t>
            </a:r>
            <a:r>
              <a:rPr lang="en-US" altLang="zh-CN" sz="1400" dirty="0" err="1"/>
              <a:t>listbox</a:t>
            </a:r>
            <a:r>
              <a:rPr lang="zh-CN" altLang="en-US" sz="1400" dirty="0"/>
              <a:t>能够被配置来得到</a:t>
            </a:r>
            <a:r>
              <a:rPr lang="en-US" altLang="zh-CN" sz="1400" dirty="0" err="1"/>
              <a:t>radiobutton</a:t>
            </a:r>
            <a:r>
              <a:rPr lang="zh-CN" altLang="en-US" sz="1400" dirty="0"/>
              <a:t>或</a:t>
            </a:r>
            <a:r>
              <a:rPr lang="en-US" altLang="zh-CN" sz="1400" dirty="0"/>
              <a:t>checklist</a:t>
            </a:r>
            <a:r>
              <a:rPr lang="zh-CN" altLang="en-US" sz="1400" dirty="0"/>
              <a:t>的行为。</a:t>
            </a:r>
          </a:p>
          <a:p>
            <a:pPr>
              <a:buFont typeface="+mj-lt"/>
              <a:buAutoNum type="arabicPeriod"/>
            </a:pPr>
            <a:r>
              <a:rPr lang="en-US" altLang="zh-CN" sz="1400" dirty="0"/>
              <a:t>Menu</a:t>
            </a:r>
            <a:r>
              <a:rPr lang="zh-CN" altLang="en-US" sz="1400" dirty="0"/>
              <a:t>：菜单条。用来实现下拉和弹出式菜单。</a:t>
            </a:r>
          </a:p>
          <a:p>
            <a:pPr>
              <a:buFont typeface="+mj-lt"/>
              <a:buAutoNum type="arabicPeriod"/>
            </a:pPr>
            <a:r>
              <a:rPr lang="en-US" altLang="zh-CN" sz="1400" dirty="0" err="1"/>
              <a:t>Menubutton</a:t>
            </a:r>
            <a:r>
              <a:rPr lang="zh-CN" altLang="en-US" sz="1400" dirty="0"/>
              <a:t>：菜单按钮。用来实现下拉式菜单。</a:t>
            </a:r>
          </a:p>
          <a:p>
            <a:pPr>
              <a:buFont typeface="+mj-lt"/>
              <a:buAutoNum type="arabicPeriod"/>
            </a:pPr>
            <a:r>
              <a:rPr lang="en-US" altLang="zh-CN" sz="1400" dirty="0"/>
              <a:t>Message</a:t>
            </a:r>
            <a:r>
              <a:rPr lang="zh-CN" altLang="en-US" sz="1400" dirty="0"/>
              <a:t>：显示一文本。类似</a:t>
            </a:r>
            <a:r>
              <a:rPr lang="en-US" altLang="zh-CN" sz="1400" dirty="0"/>
              <a:t>label</a:t>
            </a:r>
            <a:r>
              <a:rPr lang="zh-CN" altLang="en-US" sz="1400" dirty="0"/>
              <a:t>窗口部件，但是能够自动地调整文本到给定的宽度或比率。</a:t>
            </a:r>
          </a:p>
          <a:p>
            <a:pPr>
              <a:buFont typeface="+mj-lt"/>
              <a:buAutoNum type="arabicPeriod"/>
            </a:pPr>
            <a:r>
              <a:rPr lang="en-US" altLang="zh-CN" sz="1400" dirty="0" err="1"/>
              <a:t>Radiobutton</a:t>
            </a:r>
            <a:r>
              <a:rPr lang="zh-CN" altLang="en-US" sz="1400" dirty="0"/>
              <a:t>：代表一个变量，它可以有多个值中的一个。点击它将为这个变量设置值，并且清除与这同一变量相关的其它</a:t>
            </a:r>
            <a:r>
              <a:rPr lang="en-US" altLang="zh-CN" sz="1400" dirty="0" err="1"/>
              <a:t>radiobutton</a:t>
            </a:r>
            <a:r>
              <a:rPr lang="zh-CN" altLang="en-US" sz="1400" dirty="0"/>
              <a:t>。</a:t>
            </a:r>
          </a:p>
          <a:p>
            <a:pPr>
              <a:buFont typeface="+mj-lt"/>
              <a:buAutoNum type="arabicPeriod"/>
            </a:pPr>
            <a:r>
              <a:rPr lang="en-US" altLang="zh-CN" sz="1400" dirty="0"/>
              <a:t>Scale</a:t>
            </a:r>
            <a:r>
              <a:rPr lang="zh-CN" altLang="en-US" sz="1400" dirty="0"/>
              <a:t>：允许你通过滑块来设置一数字值。</a:t>
            </a:r>
          </a:p>
          <a:p>
            <a:pPr>
              <a:buFont typeface="+mj-lt"/>
              <a:buAutoNum type="arabicPeriod"/>
            </a:pPr>
            <a:r>
              <a:rPr lang="en-US" altLang="zh-CN" sz="1400" dirty="0"/>
              <a:t>Scrollbar</a:t>
            </a:r>
            <a:r>
              <a:rPr lang="zh-CN" altLang="en-US" sz="1400" dirty="0"/>
              <a:t>：为配合使用</a:t>
            </a:r>
            <a:r>
              <a:rPr lang="en-US" altLang="zh-CN" sz="1400" dirty="0"/>
              <a:t>canvas, entry, </a:t>
            </a:r>
            <a:r>
              <a:rPr lang="en-US" altLang="zh-CN" sz="1400" dirty="0" err="1"/>
              <a:t>listbox</a:t>
            </a:r>
            <a:r>
              <a:rPr lang="en-US" altLang="zh-CN" sz="1400" dirty="0"/>
              <a:t>, and text</a:t>
            </a:r>
            <a:r>
              <a:rPr lang="zh-CN" altLang="en-US" sz="1400" dirty="0"/>
              <a:t>窗口部件的标准滚动条。</a:t>
            </a:r>
          </a:p>
          <a:p>
            <a:pPr>
              <a:buFont typeface="+mj-lt"/>
              <a:buAutoNum type="arabicPeriod"/>
            </a:pPr>
            <a:r>
              <a:rPr lang="en-US" altLang="zh-CN" sz="1400" dirty="0"/>
              <a:t>Text</a:t>
            </a:r>
            <a:r>
              <a:rPr lang="zh-CN" altLang="en-US" sz="1400" dirty="0"/>
              <a:t>：格式化文本显示。允许你用不同的样式和属性来显示和编辑文本。同时支持内嵌图象和窗口。</a:t>
            </a:r>
          </a:p>
          <a:p>
            <a:pPr>
              <a:buFont typeface="+mj-lt"/>
              <a:buAutoNum type="arabicPeriod"/>
            </a:pPr>
            <a:r>
              <a:rPr lang="en-US" altLang="zh-CN" sz="1400" dirty="0" err="1"/>
              <a:t>Toplevel</a:t>
            </a:r>
            <a:r>
              <a:rPr lang="zh-CN" altLang="en-US" sz="1400" dirty="0"/>
              <a:t>：一个容器窗口部件，作为一个单独的、最上面的窗口显示。</a:t>
            </a:r>
            <a:endParaRPr lang="zh-CN" altLang="en-US" sz="1400" dirty="0">
              <a:effectLst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dirty="0" smtClean="0">
                <a:ea typeface="黑体" pitchFamily="49" charset="-122"/>
              </a:rPr>
              <a:t>2.1 GUI</a:t>
            </a:r>
            <a:r>
              <a:rPr lang="zh-CN" altLang="en-US" dirty="0" smtClean="0">
                <a:ea typeface="黑体" pitchFamily="49" charset="-122"/>
              </a:rPr>
              <a:t>控件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487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9082" y="1700808"/>
            <a:ext cx="660648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latinLnBrk="0">
              <a:buFont typeface="+mj-lt"/>
              <a:buAutoNum type="arabicPeriod"/>
            </a:pPr>
            <a:r>
              <a:rPr lang="zh-CN" altLang="en-US" sz="2800" b="1" dirty="0" smtClean="0">
                <a:solidFill>
                  <a:srgbClr val="0070C0"/>
                </a:solidFill>
              </a:rPr>
              <a:t>导</a:t>
            </a:r>
            <a:r>
              <a:rPr lang="zh-CN" altLang="en-US" sz="2800" b="1" dirty="0">
                <a:solidFill>
                  <a:srgbClr val="0070C0"/>
                </a:solidFill>
              </a:rPr>
              <a:t>入模块。</a:t>
            </a:r>
          </a:p>
          <a:p>
            <a:pPr marL="514350" indent="-514350" latinLnBrk="0">
              <a:buFont typeface="+mj-lt"/>
              <a:buAutoNum type="arabicPeriod"/>
            </a:pPr>
            <a:r>
              <a:rPr lang="zh-CN" altLang="en-US" sz="2800" b="1" dirty="0" smtClean="0">
                <a:solidFill>
                  <a:srgbClr val="0070C0"/>
                </a:solidFill>
              </a:rPr>
              <a:t>创</a:t>
            </a:r>
            <a:r>
              <a:rPr lang="zh-CN" altLang="en-US" sz="2800" b="1" dirty="0">
                <a:solidFill>
                  <a:srgbClr val="0070C0"/>
                </a:solidFill>
              </a:rPr>
              <a:t>建主窗口。</a:t>
            </a:r>
          </a:p>
          <a:p>
            <a:pPr marL="514350" indent="-514350" latinLnBrk="0">
              <a:buFont typeface="+mj-lt"/>
              <a:buAutoNum type="arabicPeriod"/>
            </a:pPr>
            <a:r>
              <a:rPr lang="zh-CN" altLang="en-US" sz="2800" b="1" dirty="0" smtClean="0"/>
              <a:t>创建控件对象，由</a:t>
            </a:r>
            <a:r>
              <a:rPr lang="en-US" altLang="zh-CN" sz="2800" b="1" dirty="0" err="1" smtClean="0"/>
              <a:t>Tkinter</a:t>
            </a:r>
            <a:r>
              <a:rPr lang="zh-CN" altLang="en-US" sz="2800" b="1" dirty="0" smtClean="0"/>
              <a:t>的该控件相关方法来</a:t>
            </a:r>
            <a:r>
              <a:rPr lang="zh-CN" altLang="en-US" sz="2800" b="1" dirty="0"/>
              <a:t>实现</a:t>
            </a:r>
            <a:r>
              <a:rPr lang="zh-CN" altLang="en-US" sz="2800" b="1" dirty="0" smtClean="0"/>
              <a:t>的（关于控件的具体使用可</a:t>
            </a:r>
            <a:r>
              <a:rPr lang="zh-CN" altLang="en-US" sz="2800" b="1" dirty="0"/>
              <a:t>以</a:t>
            </a:r>
            <a:r>
              <a:rPr lang="en-US" altLang="zh-CN" sz="2800" b="1" dirty="0"/>
              <a:t>help</a:t>
            </a:r>
            <a:r>
              <a:rPr lang="zh-CN" altLang="en-US" sz="2800" b="1" dirty="0"/>
              <a:t>一</a:t>
            </a:r>
            <a:r>
              <a:rPr lang="zh-CN" altLang="en-US" sz="2800" b="1" dirty="0" smtClean="0"/>
              <a:t>下）。</a:t>
            </a:r>
            <a:endParaRPr lang="en-US" altLang="zh-CN" sz="2800" b="1" dirty="0" smtClean="0"/>
          </a:p>
          <a:p>
            <a:pPr marL="514350" indent="-514350" latinLnBrk="0">
              <a:buFont typeface="+mj-lt"/>
              <a:buAutoNum type="arabicPeriod"/>
            </a:pPr>
            <a:r>
              <a:rPr lang="en-US" altLang="zh-CN" sz="2800" b="1" dirty="0" smtClean="0"/>
              <a:t>pack</a:t>
            </a:r>
            <a:r>
              <a:rPr lang="zh-CN" altLang="en-US" sz="2800" b="1" dirty="0" smtClean="0"/>
              <a:t>（）（布局器）是</a:t>
            </a:r>
            <a:r>
              <a:rPr lang="zh-CN" altLang="en-US" sz="2800" b="1" dirty="0"/>
              <a:t>用来管理和显示组件的，它的参</a:t>
            </a:r>
            <a:r>
              <a:rPr lang="zh-CN" altLang="en-US" sz="2800" b="1" dirty="0" smtClean="0"/>
              <a:t>数。</a:t>
            </a:r>
            <a:endParaRPr lang="zh-CN" altLang="en-US" sz="2800" b="1" dirty="0"/>
          </a:p>
          <a:p>
            <a:pPr marL="514350" indent="-514350" latinLnBrk="0">
              <a:buFont typeface="+mj-lt"/>
              <a:buAutoNum type="arabicPeriod"/>
            </a:pPr>
            <a:r>
              <a:rPr lang="zh-CN" altLang="en-US" sz="2800" b="1" dirty="0">
                <a:solidFill>
                  <a:srgbClr val="0070C0"/>
                </a:solidFill>
              </a:rPr>
              <a:t>主窗</a:t>
            </a:r>
            <a:r>
              <a:rPr lang="zh-CN" altLang="en-US" sz="2800" b="1" dirty="0" smtClean="0">
                <a:solidFill>
                  <a:srgbClr val="0070C0"/>
                </a:solidFill>
              </a:rPr>
              <a:t>口调用</a:t>
            </a:r>
            <a:r>
              <a:rPr lang="en-US" altLang="zh-CN" sz="2800" b="1" dirty="0" err="1" smtClean="0">
                <a:solidFill>
                  <a:srgbClr val="0070C0"/>
                </a:solidFill>
              </a:rPr>
              <a:t>mainloop</a:t>
            </a:r>
            <a:r>
              <a:rPr lang="zh-CN" altLang="en-US" sz="2800" b="1" dirty="0">
                <a:solidFill>
                  <a:srgbClr val="0070C0"/>
                </a:solidFill>
              </a:rPr>
              <a:t>（）进入</a:t>
            </a:r>
            <a:r>
              <a:rPr lang="zh-CN" altLang="en-US" sz="2800" b="1" dirty="0" smtClean="0">
                <a:solidFill>
                  <a:srgbClr val="0070C0"/>
                </a:solidFill>
              </a:rPr>
              <a:t>主事件循</a:t>
            </a:r>
            <a:r>
              <a:rPr lang="zh-CN" altLang="en-US" sz="2800" b="1" dirty="0">
                <a:solidFill>
                  <a:srgbClr val="0070C0"/>
                </a:solidFill>
              </a:rPr>
              <a:t>环</a:t>
            </a:r>
            <a:r>
              <a:rPr lang="zh-CN" altLang="en-US" sz="2800" b="1" dirty="0" smtClean="0">
                <a:solidFill>
                  <a:srgbClr val="0070C0"/>
                </a:solidFill>
              </a:rPr>
              <a:t>。</a:t>
            </a:r>
            <a:endParaRPr lang="zh-CN" altLang="en-US" sz="2800" b="1" dirty="0">
              <a:solidFill>
                <a:srgbClr val="0070C0"/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83568" y="127686"/>
            <a:ext cx="7444736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en-US" altLang="zh-CN" kern="0" dirty="0" smtClean="0">
                <a:ea typeface="黑体" pitchFamily="49" charset="-122"/>
              </a:rPr>
              <a:t>2.1 GUI</a:t>
            </a:r>
            <a:r>
              <a:rPr lang="zh-CN" altLang="en-US" kern="0" dirty="0" smtClean="0">
                <a:ea typeface="黑体" pitchFamily="49" charset="-122"/>
              </a:rPr>
              <a:t>控件</a:t>
            </a:r>
            <a:endParaRPr lang="zh-CN" altLang="en-US" kern="0" dirty="0"/>
          </a:p>
        </p:txBody>
      </p:sp>
      <p:sp>
        <p:nvSpPr>
          <p:cNvPr id="4" name="Rectangle 3"/>
          <p:cNvSpPr/>
          <p:nvPr/>
        </p:nvSpPr>
        <p:spPr>
          <a:xfrm>
            <a:off x="179512" y="980728"/>
            <a:ext cx="33874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0" dirty="0" smtClean="0">
                <a:ea typeface="黑体" pitchFamily="49" charset="-122"/>
              </a:rPr>
              <a:t>GUI</a:t>
            </a:r>
            <a:r>
              <a:rPr lang="zh-CN" altLang="en-US" sz="2800" b="1" kern="0" dirty="0">
                <a:ea typeface="黑体" pitchFamily="49" charset="-122"/>
              </a:rPr>
              <a:t>控</a:t>
            </a:r>
            <a:r>
              <a:rPr lang="zh-CN" altLang="en-US" sz="2800" b="1" kern="0" dirty="0" smtClean="0">
                <a:ea typeface="黑体" pitchFamily="49" charset="-122"/>
              </a:rPr>
              <a:t>件添加的方</a:t>
            </a:r>
            <a:r>
              <a:rPr lang="zh-CN" altLang="en-US" sz="2800" b="1" kern="0" dirty="0">
                <a:ea typeface="黑体" pitchFamily="49" charset="-122"/>
              </a:rPr>
              <a:t>法</a:t>
            </a:r>
            <a:endParaRPr lang="zh-CN" altLang="en-US" sz="2800" b="1" kern="0" dirty="0"/>
          </a:p>
        </p:txBody>
      </p:sp>
    </p:spTree>
    <p:extLst>
      <p:ext uri="{BB962C8B-B14F-4D97-AF65-F5344CB8AC3E}">
        <p14:creationId xmlns:p14="http://schemas.microsoft.com/office/powerpoint/2010/main" val="336740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9552" y="908720"/>
            <a:ext cx="8604448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i="1" dirty="0" smtClean="0"/>
              <a:t>#</a:t>
            </a:r>
            <a:r>
              <a:rPr lang="en-US" altLang="zh-CN" sz="2400" b="1" i="1" dirty="0" smtClean="0"/>
              <a:t>Ch14-2.py</a:t>
            </a:r>
            <a:endParaRPr lang="en-US" altLang="zh-CN" sz="2400" b="1" i="1" dirty="0" smtClean="0"/>
          </a:p>
          <a:p>
            <a:r>
              <a:rPr lang="en-US" altLang="zh-CN" sz="2400" b="1" dirty="0" smtClean="0">
                <a:solidFill>
                  <a:srgbClr val="0070C0"/>
                </a:solidFill>
              </a:rPr>
              <a:t>from</a:t>
            </a:r>
            <a:r>
              <a:rPr lang="en-US" altLang="zh-CN" sz="2400" b="1" dirty="0" smtClean="0"/>
              <a:t> </a:t>
            </a:r>
            <a:r>
              <a:rPr lang="en-US" altLang="zh-CN" sz="2400" b="1" dirty="0" err="1"/>
              <a:t>Tkinter</a:t>
            </a:r>
            <a:r>
              <a:rPr lang="en-US" altLang="zh-CN" sz="2400" b="1" dirty="0"/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import</a:t>
            </a:r>
            <a:r>
              <a:rPr lang="en-US" altLang="zh-CN" sz="2400" b="1" dirty="0"/>
              <a:t> * 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</a:rPr>
              <a:t># Import 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</a:rPr>
              <a:t>tkinter</a:t>
            </a:r>
            <a:endParaRPr lang="en-US" altLang="zh-CN" sz="2400" b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2400" b="1" dirty="0"/>
              <a:t/>
            </a:r>
            <a:br>
              <a:rPr lang="en-US" altLang="zh-CN" sz="2400" b="1" dirty="0"/>
            </a:br>
            <a:r>
              <a:rPr lang="en-US" altLang="zh-CN" sz="2400" b="1" dirty="0" smtClean="0"/>
              <a:t>root </a:t>
            </a:r>
            <a:r>
              <a:rPr lang="en-US" altLang="zh-CN" sz="2400" b="1" dirty="0"/>
              <a:t>= </a:t>
            </a:r>
            <a:r>
              <a:rPr lang="en-US" altLang="zh-CN" sz="2400" b="1" dirty="0" err="1"/>
              <a:t>Tk</a:t>
            </a:r>
            <a:r>
              <a:rPr lang="en-US" altLang="zh-CN" sz="2400" b="1" dirty="0"/>
              <a:t>() 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</a:rPr>
              <a:t># Create a root window</a:t>
            </a:r>
          </a:p>
          <a:p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</a:rPr>
              <a:t># Create a label</a:t>
            </a:r>
          </a:p>
          <a:p>
            <a:r>
              <a:rPr lang="en-US" altLang="zh-CN" sz="2400" b="1" dirty="0" smtClean="0"/>
              <a:t>label </a:t>
            </a:r>
            <a:r>
              <a:rPr lang="en-US" altLang="zh-CN" sz="2400" b="1" dirty="0"/>
              <a:t>= Label(root, text = "Welcome to Python") </a:t>
            </a:r>
            <a:endParaRPr lang="en-US" altLang="zh-CN" sz="2400" b="1" dirty="0" smtClean="0"/>
          </a:p>
          <a:p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</a:rPr>
              <a:t># Create a canvas</a:t>
            </a:r>
          </a:p>
          <a:p>
            <a:r>
              <a:rPr lang="en-US" altLang="zh-CN" sz="2400" b="1" dirty="0"/>
              <a:t>canvas = Canvas(</a:t>
            </a:r>
            <a:r>
              <a:rPr lang="en-US" altLang="zh-CN" sz="2400" b="1" dirty="0" err="1"/>
              <a:t>root,bg</a:t>
            </a:r>
            <a:r>
              <a:rPr lang="en-US" altLang="zh-CN" sz="2400" b="1" dirty="0"/>
              <a:t>="white") </a:t>
            </a:r>
          </a:p>
          <a:p>
            <a:r>
              <a:rPr lang="en-US" altLang="zh-CN" sz="2400" b="1" dirty="0" smtClean="0">
                <a:solidFill>
                  <a:schemeClr val="bg1">
                    <a:lumMod val="65000"/>
                  </a:schemeClr>
                </a:solidFill>
              </a:rPr>
              <a:t># 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</a:rPr>
              <a:t>Create a button</a:t>
            </a:r>
          </a:p>
          <a:p>
            <a:r>
              <a:rPr lang="en-US" altLang="zh-CN" sz="2400" b="1" dirty="0" smtClean="0"/>
              <a:t>button </a:t>
            </a:r>
            <a:r>
              <a:rPr lang="en-US" altLang="zh-CN" sz="2400" b="1" dirty="0"/>
              <a:t>= Button(root, text = "Click Me") </a:t>
            </a:r>
            <a:endParaRPr lang="en-US" altLang="zh-CN" sz="2400" b="1" dirty="0" smtClean="0"/>
          </a:p>
          <a:p>
            <a:endParaRPr lang="en-US" altLang="zh-CN" sz="2400" b="1" dirty="0" smtClean="0"/>
          </a:p>
          <a:p>
            <a:r>
              <a:rPr lang="en-US" altLang="zh-CN" sz="2400" b="1" dirty="0" err="1" smtClean="0"/>
              <a:t>label.pack</a:t>
            </a:r>
            <a:r>
              <a:rPr lang="en-US" altLang="zh-CN" sz="2400" b="1" dirty="0"/>
              <a:t>() 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</a:rPr>
              <a:t># Display the label in the </a:t>
            </a:r>
            <a:r>
              <a:rPr lang="en-US" altLang="zh-CN" sz="2400" b="1" dirty="0" smtClean="0">
                <a:solidFill>
                  <a:schemeClr val="bg1">
                    <a:lumMod val="65000"/>
                  </a:schemeClr>
                </a:solidFill>
              </a:rPr>
              <a:t>window</a:t>
            </a:r>
          </a:p>
          <a:p>
            <a:r>
              <a:rPr lang="en-US" altLang="zh-CN" sz="2400" b="1" dirty="0" err="1"/>
              <a:t>canvas.pack</a:t>
            </a:r>
            <a:r>
              <a:rPr lang="en-US" altLang="zh-CN" sz="2400" b="1" dirty="0"/>
              <a:t>() </a:t>
            </a:r>
            <a:r>
              <a:rPr lang="en-US" altLang="zh-CN" sz="2400" b="1" dirty="0" smtClean="0">
                <a:solidFill>
                  <a:schemeClr val="bg1">
                    <a:lumMod val="65000"/>
                  </a:schemeClr>
                </a:solidFill>
              </a:rPr>
              <a:t># Display the canvas in the window</a:t>
            </a:r>
            <a:endParaRPr lang="en-US" altLang="zh-CN" sz="2400" b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2400" b="1" dirty="0" err="1" smtClean="0"/>
              <a:t>button.pack</a:t>
            </a:r>
            <a:r>
              <a:rPr lang="en-US" altLang="zh-CN" sz="2400" b="1" dirty="0"/>
              <a:t>() 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</a:rPr>
              <a:t># Display the button in the window</a:t>
            </a:r>
          </a:p>
          <a:p>
            <a:endParaRPr lang="en-US" altLang="zh-CN" sz="2400" b="1" dirty="0"/>
          </a:p>
          <a:p>
            <a:r>
              <a:rPr lang="en-US" altLang="zh-CN" sz="2400" b="1" dirty="0" err="1"/>
              <a:t>root.mainloop</a:t>
            </a:r>
            <a:r>
              <a:rPr lang="en-US" altLang="zh-CN" sz="2400" b="1" dirty="0"/>
              <a:t>() 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</a:rPr>
              <a:t># Create an event loop</a:t>
            </a:r>
            <a:endParaRPr lang="zh-CN" altLang="en-US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966" y="3284984"/>
            <a:ext cx="379095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990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9552" y="908720"/>
            <a:ext cx="8604448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i="1" dirty="0" smtClean="0"/>
              <a:t>#</a:t>
            </a:r>
            <a:r>
              <a:rPr lang="en-US" altLang="zh-CN" sz="2400" b="1" i="1" dirty="0" smtClean="0"/>
              <a:t>Ch14-2.py</a:t>
            </a:r>
            <a:endParaRPr lang="en-US" altLang="zh-CN" sz="2400" b="1" i="1" dirty="0" smtClean="0"/>
          </a:p>
          <a:p>
            <a:r>
              <a:rPr lang="en-US" altLang="zh-CN" sz="2400" b="1" dirty="0" smtClean="0">
                <a:solidFill>
                  <a:srgbClr val="0070C0"/>
                </a:solidFill>
              </a:rPr>
              <a:t>from</a:t>
            </a:r>
            <a:r>
              <a:rPr lang="en-US" altLang="zh-CN" sz="2400" b="1" dirty="0" smtClean="0"/>
              <a:t> </a:t>
            </a:r>
            <a:r>
              <a:rPr lang="en-US" altLang="zh-CN" sz="2400" b="1" dirty="0" err="1"/>
              <a:t>Tkinter</a:t>
            </a:r>
            <a:r>
              <a:rPr lang="en-US" altLang="zh-CN" sz="2400" b="1" dirty="0"/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import</a:t>
            </a:r>
            <a:r>
              <a:rPr lang="en-US" altLang="zh-CN" sz="2400" b="1" dirty="0"/>
              <a:t> * 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</a:rPr>
              <a:t># Import 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</a:rPr>
              <a:t>tkinter</a:t>
            </a:r>
            <a:endParaRPr lang="en-US" altLang="zh-CN" sz="2400" b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2400" b="1" dirty="0"/>
              <a:t/>
            </a:r>
            <a:br>
              <a:rPr lang="en-US" altLang="zh-CN" sz="2400" b="1" dirty="0"/>
            </a:br>
            <a:r>
              <a:rPr lang="en-US" altLang="zh-CN" sz="2400" b="1" dirty="0" smtClean="0"/>
              <a:t>root </a:t>
            </a:r>
            <a:r>
              <a:rPr lang="en-US" altLang="zh-CN" sz="2400" b="1" dirty="0"/>
              <a:t>= </a:t>
            </a:r>
            <a:r>
              <a:rPr lang="en-US" altLang="zh-CN" sz="2400" b="1" dirty="0" err="1"/>
              <a:t>Tk</a:t>
            </a:r>
            <a:r>
              <a:rPr lang="en-US" altLang="zh-CN" sz="2400" b="1" dirty="0"/>
              <a:t>() 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</a:rPr>
              <a:t># Create a root window</a:t>
            </a:r>
          </a:p>
          <a:p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</a:rPr>
              <a:t># Create a label</a:t>
            </a:r>
          </a:p>
          <a:p>
            <a:r>
              <a:rPr lang="en-US" altLang="zh-CN" sz="2400" b="1" dirty="0" smtClean="0"/>
              <a:t>label </a:t>
            </a:r>
            <a:r>
              <a:rPr lang="en-US" altLang="zh-CN" sz="2400" b="1" dirty="0"/>
              <a:t>= Label(root, text = "Welcome to Python") </a:t>
            </a:r>
            <a:endParaRPr lang="en-US" altLang="zh-CN" sz="2400" b="1" dirty="0" smtClean="0"/>
          </a:p>
          <a:p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</a:rPr>
              <a:t># Create a canvas</a:t>
            </a:r>
          </a:p>
          <a:p>
            <a:r>
              <a:rPr lang="en-US" altLang="zh-CN" sz="2400" b="1" dirty="0"/>
              <a:t>canvas = Canvas(</a:t>
            </a:r>
            <a:r>
              <a:rPr lang="en-US" altLang="zh-CN" sz="2400" b="1" dirty="0" err="1"/>
              <a:t>root,bg</a:t>
            </a:r>
            <a:r>
              <a:rPr lang="en-US" altLang="zh-CN" sz="2400" b="1" dirty="0"/>
              <a:t>="white") </a:t>
            </a:r>
          </a:p>
          <a:p>
            <a:r>
              <a:rPr lang="en-US" altLang="zh-CN" sz="2400" b="1" dirty="0" smtClean="0">
                <a:solidFill>
                  <a:schemeClr val="bg1">
                    <a:lumMod val="65000"/>
                  </a:schemeClr>
                </a:solidFill>
              </a:rPr>
              <a:t># 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</a:rPr>
              <a:t>Create a button</a:t>
            </a:r>
          </a:p>
          <a:p>
            <a:r>
              <a:rPr lang="en-US" altLang="zh-CN" sz="2400" b="1" dirty="0" smtClean="0"/>
              <a:t>button </a:t>
            </a:r>
            <a:r>
              <a:rPr lang="en-US" altLang="zh-CN" sz="2400" b="1" dirty="0"/>
              <a:t>= Button(root, text = "Click Me") </a:t>
            </a:r>
            <a:endParaRPr lang="en-US" altLang="zh-CN" sz="2400" b="1" dirty="0" smtClean="0"/>
          </a:p>
          <a:p>
            <a:endParaRPr lang="en-US" altLang="zh-CN" sz="2400" b="1" dirty="0" smtClean="0"/>
          </a:p>
          <a:p>
            <a:r>
              <a:rPr lang="en-US" altLang="zh-CN" sz="2400" b="1" dirty="0" err="1" smtClean="0"/>
              <a:t>label.pack</a:t>
            </a:r>
            <a:r>
              <a:rPr lang="en-US" altLang="zh-CN" sz="2400" b="1" dirty="0" smtClean="0"/>
              <a:t>(</a:t>
            </a:r>
            <a:r>
              <a:rPr lang="en-US" altLang="zh-CN" sz="2400" b="1" dirty="0"/>
              <a:t>side="left") 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</a:rPr>
              <a:t># Display the label in the </a:t>
            </a:r>
            <a:r>
              <a:rPr lang="en-US" altLang="zh-CN" sz="2400" b="1" dirty="0" smtClean="0">
                <a:solidFill>
                  <a:schemeClr val="bg1">
                    <a:lumMod val="65000"/>
                  </a:schemeClr>
                </a:solidFill>
              </a:rPr>
              <a:t>window</a:t>
            </a:r>
          </a:p>
          <a:p>
            <a:r>
              <a:rPr lang="en-US" altLang="zh-CN" sz="2400" b="1" dirty="0" err="1" smtClean="0"/>
              <a:t>canvas.pack</a:t>
            </a:r>
            <a:r>
              <a:rPr lang="en-US" altLang="zh-CN" sz="2400" b="1" dirty="0" smtClean="0"/>
              <a:t>(</a:t>
            </a:r>
            <a:r>
              <a:rPr lang="en-US" altLang="zh-CN" sz="2400" b="1" dirty="0"/>
              <a:t>side="left") </a:t>
            </a:r>
            <a:r>
              <a:rPr lang="en-US" altLang="zh-CN" sz="2400" b="1" dirty="0" smtClean="0"/>
              <a:t>) </a:t>
            </a:r>
            <a:r>
              <a:rPr lang="en-US" altLang="zh-CN" sz="2400" b="1" dirty="0" smtClean="0">
                <a:solidFill>
                  <a:schemeClr val="bg1">
                    <a:lumMod val="65000"/>
                  </a:schemeClr>
                </a:solidFill>
              </a:rPr>
              <a:t># Display the canvas in the window</a:t>
            </a:r>
            <a:endParaRPr lang="en-US" altLang="zh-CN" sz="2400" b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2400" b="1" dirty="0" err="1"/>
              <a:t>button.pack</a:t>
            </a:r>
            <a:r>
              <a:rPr lang="en-US" altLang="zh-CN" sz="2400" b="1" dirty="0"/>
              <a:t>(side="left") ) 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</a:rPr>
              <a:t># Display the button in the window</a:t>
            </a:r>
          </a:p>
          <a:p>
            <a:endParaRPr lang="en-US" altLang="zh-CN" sz="2400" b="1" dirty="0"/>
          </a:p>
          <a:p>
            <a:r>
              <a:rPr lang="en-US" altLang="zh-CN" sz="2400" b="1" dirty="0" err="1"/>
              <a:t>root.mainloop</a:t>
            </a:r>
            <a:r>
              <a:rPr lang="en-US" altLang="zh-CN" sz="2400" b="1" dirty="0"/>
              <a:t>() 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</a:rPr>
              <a:t># Create an event loop</a:t>
            </a:r>
            <a:endParaRPr lang="zh-CN" altLang="en-US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078" y="4149080"/>
            <a:ext cx="4788024" cy="254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624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3528" y="1124744"/>
            <a:ext cx="4572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b="1" dirty="0" smtClean="0"/>
              <a:t>控件标</a:t>
            </a:r>
            <a:r>
              <a:rPr lang="zh-CN" altLang="en-US" sz="2800" b="1" dirty="0"/>
              <a:t>准属性</a:t>
            </a:r>
            <a:r>
              <a:rPr lang="en-US" altLang="zh-CN" sz="2800" b="1" dirty="0"/>
              <a:t>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hlinkClick r:id="rId2"/>
              </a:rPr>
              <a:t>Dimensions</a:t>
            </a:r>
            <a:r>
              <a:rPr lang="en-US" altLang="zh-CN" sz="2800" b="1" dirty="0" smtClean="0"/>
              <a:t> </a:t>
            </a:r>
            <a:endParaRPr lang="en-US" altLang="zh-CN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hlinkClick r:id="rId3"/>
              </a:rPr>
              <a:t>Colors</a:t>
            </a:r>
            <a:r>
              <a:rPr lang="en-US" altLang="zh-CN" sz="2800" b="1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hlinkClick r:id="rId4"/>
              </a:rPr>
              <a:t>Fonts</a:t>
            </a:r>
            <a:r>
              <a:rPr lang="en-US" altLang="zh-CN" sz="2800" b="1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hlinkClick r:id="rId5"/>
              </a:rPr>
              <a:t>Anchors</a:t>
            </a:r>
            <a:r>
              <a:rPr lang="en-US" altLang="zh-CN" sz="2800" b="1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hlinkClick r:id="rId6"/>
              </a:rPr>
              <a:t>Relief styles</a:t>
            </a:r>
            <a:r>
              <a:rPr lang="en-US" altLang="zh-CN" sz="2800" b="1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hlinkClick r:id="rId7"/>
              </a:rPr>
              <a:t>Bitmaps</a:t>
            </a:r>
            <a:r>
              <a:rPr lang="en-US" altLang="zh-CN" sz="2800" b="1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hlinkClick r:id="rId8"/>
              </a:rPr>
              <a:t>Cursors</a:t>
            </a:r>
            <a:r>
              <a:rPr lang="en-US" altLang="zh-CN" sz="2800" b="1" dirty="0"/>
              <a:t>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3568" y="127686"/>
            <a:ext cx="7444736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en-US" altLang="zh-CN" kern="0" smtClean="0">
                <a:ea typeface="黑体" pitchFamily="49" charset="-122"/>
              </a:rPr>
              <a:t>2.1 GUI</a:t>
            </a:r>
            <a:r>
              <a:rPr lang="zh-CN" altLang="en-US" kern="0" smtClean="0">
                <a:ea typeface="黑体" pitchFamily="49" charset="-122"/>
              </a:rPr>
              <a:t>控件</a:t>
            </a: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199524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99213"/>
            <a:ext cx="1905000" cy="457200"/>
          </a:xfrm>
          <a:prstGeom prst="rect">
            <a:avLst/>
          </a:prstGeo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B28C18B-3FF2-40E7-9100-F6CFD6643E3E}" type="slidenum">
              <a:rPr lang="en-US" altLang="zh-CN" sz="1400"/>
              <a:pPr/>
              <a:t>17</a:t>
            </a:fld>
            <a:endParaRPr lang="en-US" altLang="zh-CN" sz="1400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052736"/>
          </a:xfrm>
        </p:spPr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 smtClean="0"/>
              <a:t>2.2</a:t>
            </a:r>
            <a:r>
              <a:rPr lang="zh-CN" altLang="en-US" dirty="0" smtClean="0"/>
              <a:t> </a:t>
            </a:r>
            <a:r>
              <a:rPr lang="en-US" altLang="zh-CN" dirty="0" smtClean="0"/>
              <a:t>GUI</a:t>
            </a:r>
            <a:r>
              <a:rPr lang="zh-CN" altLang="en-US" dirty="0"/>
              <a:t>布局管理器</a:t>
            </a:r>
            <a:endParaRPr lang="ko-KR" altLang="en-US" dirty="0">
              <a:ea typeface="굴림" pitchFamily="50" charset="-127"/>
            </a:endParaRP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534400" cy="5297760"/>
          </a:xfrm>
        </p:spPr>
        <p:txBody>
          <a:bodyPr/>
          <a:lstStyle/>
          <a:p>
            <a:pPr>
              <a:buNone/>
            </a:pPr>
            <a:r>
              <a:rPr lang="en-US" altLang="zh-CN" dirty="0" smtClean="0">
                <a:ea typeface="宋体" pitchFamily="2" charset="-122"/>
              </a:rPr>
              <a:t>Grid Manager</a:t>
            </a:r>
            <a:r>
              <a:rPr lang="zh-CN" altLang="en-US" dirty="0" smtClean="0">
                <a:ea typeface="宋体" pitchFamily="2" charset="-122"/>
              </a:rPr>
              <a:t>  </a:t>
            </a:r>
            <a:r>
              <a:rPr lang="en-US" altLang="zh-CN" sz="2000" dirty="0" smtClean="0">
                <a:solidFill>
                  <a:srgbClr val="0070C0"/>
                </a:solidFill>
                <a:ea typeface="宋体" pitchFamily="2" charset="-122"/>
              </a:rPr>
              <a:t>http</a:t>
            </a:r>
            <a:r>
              <a:rPr lang="en-US" altLang="zh-CN" sz="2000" dirty="0">
                <a:solidFill>
                  <a:srgbClr val="0070C0"/>
                </a:solidFill>
                <a:ea typeface="宋体" pitchFamily="2" charset="-122"/>
              </a:rPr>
              <a:t>://effbot.org/tkinterbook/grid.htm</a:t>
            </a:r>
          </a:p>
          <a:p>
            <a:pPr>
              <a:buFont typeface="Monotype Sorts" pitchFamily="2" charset="2"/>
              <a:buNone/>
            </a:pPr>
            <a:endParaRPr lang="en-US" altLang="zh-CN" dirty="0" smtClean="0">
              <a:ea typeface="宋体" pitchFamily="2" charset="-122"/>
            </a:endParaRPr>
          </a:p>
          <a:p>
            <a:pPr>
              <a:buFont typeface="Monotype Sorts" pitchFamily="2" charset="2"/>
              <a:buNone/>
            </a:pPr>
            <a:endParaRPr lang="en-US" altLang="zh-CN" dirty="0" smtClean="0">
              <a:ea typeface="宋体" pitchFamily="2" charset="-122"/>
            </a:endParaRPr>
          </a:p>
          <a:p>
            <a:pPr>
              <a:buNone/>
            </a:pPr>
            <a:r>
              <a:rPr lang="en-US" altLang="zh-CN" dirty="0">
                <a:ea typeface="宋体" pitchFamily="2" charset="-122"/>
              </a:rPr>
              <a:t>Pack </a:t>
            </a:r>
            <a:r>
              <a:rPr lang="en-US" altLang="zh-CN" dirty="0" smtClean="0">
                <a:ea typeface="宋体" pitchFamily="2" charset="-122"/>
              </a:rPr>
              <a:t>Manager</a:t>
            </a:r>
            <a:r>
              <a:rPr lang="zh-CN" altLang="en-US" dirty="0" smtClean="0">
                <a:ea typeface="宋体" pitchFamily="2" charset="-122"/>
              </a:rPr>
              <a:t>  </a:t>
            </a:r>
            <a:r>
              <a:rPr lang="en-US" altLang="zh-CN" sz="2000" dirty="0" smtClean="0">
                <a:solidFill>
                  <a:srgbClr val="0070C0"/>
                </a:solidFill>
                <a:ea typeface="宋体" pitchFamily="2" charset="-122"/>
              </a:rPr>
              <a:t>http</a:t>
            </a:r>
            <a:r>
              <a:rPr lang="en-US" altLang="zh-CN" sz="2000" dirty="0">
                <a:solidFill>
                  <a:srgbClr val="0070C0"/>
                </a:solidFill>
                <a:ea typeface="宋体" pitchFamily="2" charset="-122"/>
              </a:rPr>
              <a:t>://effbot.org/tkinterbook/pack.htm</a:t>
            </a:r>
          </a:p>
          <a:p>
            <a:pPr>
              <a:buFont typeface="Monotype Sorts" pitchFamily="2" charset="2"/>
              <a:buNone/>
            </a:pPr>
            <a:endParaRPr lang="en-US" altLang="zh-CN" dirty="0" smtClean="0">
              <a:ea typeface="宋体" pitchFamily="2" charset="-122"/>
            </a:endParaRPr>
          </a:p>
          <a:p>
            <a:pPr>
              <a:buFont typeface="Monotype Sorts" pitchFamily="2" charset="2"/>
              <a:buNone/>
            </a:pPr>
            <a:endParaRPr lang="en-US" altLang="zh-CN" dirty="0" smtClean="0">
              <a:ea typeface="宋体" pitchFamily="2" charset="-122"/>
            </a:endParaRPr>
          </a:p>
          <a:p>
            <a:pPr>
              <a:buFont typeface="Monotype Sorts" pitchFamily="2" charset="2"/>
              <a:buNone/>
            </a:pPr>
            <a:r>
              <a:rPr lang="en-US" altLang="zh-CN" dirty="0" smtClean="0">
                <a:ea typeface="宋体" pitchFamily="2" charset="-122"/>
              </a:rPr>
              <a:t>Place Manager</a:t>
            </a:r>
            <a:r>
              <a:rPr lang="zh-CN" altLang="en-US" dirty="0" smtClean="0">
                <a:ea typeface="宋体" pitchFamily="2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ea typeface="宋体" pitchFamily="2" charset="-122"/>
              </a:rPr>
              <a:t>http://effbot.org/tkinterbook/place.htm</a:t>
            </a:r>
          </a:p>
          <a:p>
            <a:pPr>
              <a:buFont typeface="Monotype Sorts" pitchFamily="2" charset="2"/>
              <a:buNone/>
            </a:pPr>
            <a:endParaRPr lang="en-US" altLang="zh-CN" dirty="0" smtClean="0">
              <a:ea typeface="宋体" pitchFamily="2" charset="-122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21" y="1988840"/>
            <a:ext cx="2657475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4" descr="data:image/png;base64,%20iVBORw0KGgoAAAANSUhEUgAAAHAAAABUCAMAAABtA0NZAAADAFBMVEUAAAABAQECAgIDAwMEBAQFBQUGBgYHBwcICAgJCQkAAAAzAABmAACZAADMAAD/AAAAMwAzMwBmMwCZMwDMMwD/MwAAZgAzZgBmZgCZZgDMZgD/ZgAAmQAzmQBmmQCZmQDMmQD/mQAAzAAzzABmzACZzADMzAD/zAAA/wAz/wBm/wCZ/wDM/wD//wAAADMzADNmADOZADPMADP/ADMAMzMzMzNmMzOZMzPMMzP/MzMAZjMzZjNmZjOZZjPMZjP/ZjMAmTMzmTNmmTOZmTPMmTP/mTMAzDMzzDNmzDOZzDPMzDP/zDMA/zMz/zNm/zOZ/zPM/zP//zMAAGYzAGZmAGaZAGbMAGb/AGYAM2YzM2ZmM2aZM2bMM2b/M2YAZmYzZmZmZmaZZmbMZmb/ZmYAmWYzmWZmmWaZmWbMmWb/mWYAzGYzzGZmzGaZzGbMzGb/zGYA/2Yz/2Zm/2aZ/2bM/2b//2YAAJkzAJlmAJmZAJnMAJn/AJkAM5kzM5lmM5mZM5nMM5n/M5kAZpkzZplmZpmZZpnMZpn/ZpkAmZkzmZlmmZmZmZnMmZn/mZkAzJkzzJlmzJmZzJnMzJn/zJkA/5kz/5lm/5mZ/5nM/5n//5kAAMwzAMxmAMyZAMzMAMz/AMwAM8wzM8xmM8yZM8zMM8z/M8wAZswzZsxmZsyZZszMZsz/ZswAmcwzmcxmmcyZmczMmcz/mcwAzMwzzMxmzMyZzMzMzMz/zMwA/8wz/8xm/8yZ/8zM/8z//8wAAP8zAP9mAP+ZAP/MAP//AP8AM/8zM/9mM/+ZM//MM///M/8AZv8zZv9mZv+ZZv/MZv//Zv8Amf8zmf9mmf+Zmf/Mmf//mf8AzP8zzP9mzP+ZzP/MzP//zP8A//8z//9m//+Z///M///////i4uLj4+Pk5OTl5eXm5ubn5+fo6Ojp6enq6urr6+vs7Ozt7e3u7u7v7+/w8PDx8fHy8vLz8/P09PT19fX29vb39/f4+Pj5+fn6+vr7+/v8/Pz9/f3+/v7///9DQRrXAAAEcklEQVR4nGLYRl+QAAAAAP//Ytj2h56gOwEAAAD//wJaSE8PdicAAAAA//+iu4UAAAAA//8CWxiBHUTW1tY2g0FLS8s6CFi/fv3Wm+QCkIUAAAAA//+iu4UAAAAA//8i20K01JCAzsdUAbEQAAAA//8i30K0uEHnY6qAWAgAAAD//4JbyA8BYJv4ERb++UO8hQwwgM9CAAAAAP//glnIz4+wEUxAwgFm4Z8/5FkIYkNImIUAAAAA//9CshDmOSgLaCWpPoRykH0IsgtsK8xCAAAAAP//glsYgW4fwsI/f4j0IRYLt0F8jLAQAAAA//9CxCGM4IdZCbMQiCiwEBqqcAsBAAAA//9CSaUgm/jBEMlCkB+p6EMAAAAA//9CtRBiKWocUmYhRhwCAAAA//9CthDsQX5+NB/CghSGkCyEpUncFmKmUgAAAAD//0KxMAKrhdBEQ4SFxORDAAAAAP//QrIQkgeRkilNShoAAAAA//9CtpC0oq0bBSSg8zFVQCwEAAAA//8iuyxNIAAwVUAsBAAAAP//onv1BAAAAP//oruFAAAAAP//onsTAwAAAP//IsVCfpyABAsBAAAA//+iu4UAAAAA//+iu4UAAAAA//+iu4UAAAAA//+iu4UAAAAA//8i1UJwwwPFsj+kWQgAAAD//yLZQjhBpoUAAAAA//+iu4UAAAAA//8i20JIyEIDmAQLAQAAAP//IjcOIfgP6T4EAAAA//8i14cQi8mwEAAAAP//IttCePyRaCEAAAD//6LEQrJ8CAAAAP//onuiAQAAAP//ontJAwAAAP//oruFAAAAAP//oruFAAAAAP//oruFAAAAAP//oruFAAAAAP//ItJCDcKASAsBAAAA//+iu4UAAAAA//+iu4UAAAAA//+iu4UAAAAA//+iu4UAAAAA//8ixUJQT4xiCwEAAAD//yLBQgY4QYmFAAAAAP//ItVCin0IAAAA//8iw0JQuEICF0wyaEACmkgLAQAAAP//Is1CqA1guxlgJJRPpIUAAAAA//8iIw4hFjMwwEgNkiwEAAAA//8i00INRBiTaCEAAAD//yLRQmxBSpqFAAAAAP//IjEfwm1DTjQkWQgAAAD//6J7SQMAAAD//6K7hQAAAAD//6K7hQAAAAD//6K7hQAAAAD//6K7hQAAAAD//yKhTbMPNyDWCKCFAAAAAP//oruFAAAAAP//oruFAAAAAP//oruFAAAAAP//oruFAAAAAP//ItFCUG8JRJFvIQAAAP//ItVCCKbAQgAAAAD//6K7hQAAAAD//yLXQhgDHMKkWAgAAAD//yI3DpFJkiwEAAAA//+izId/oA4gwUIAAAAA//+i0ELS4xAAAAD//6LAwj9kBSkAAAD//yI7H/75Q16iAQAAAP//ontJAwAAAP//oruFAAAAAP//oruFAAAAAP//oruFAAAAAP//oruFAAAAAP//ovvMDAAAAP//oruFAAAAAP//YtjWTVeQAAAAAP//YiA0D0htAAAAAP//AwA+PLPYPMHqJwAAAABJRU5ErkJggg==%20"/>
          <p:cNvSpPr>
            <a:spLocks noChangeAspect="1" noChangeArrowheads="1"/>
          </p:cNvSpPr>
          <p:nvPr/>
        </p:nvSpPr>
        <p:spPr bwMode="auto">
          <a:xfrm>
            <a:off x="63500" y="-136525"/>
            <a:ext cx="10668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6" descr="data:image/png;base64,%20iVBORw0KGgoAAAANSUhEUgAAAHAAAABUCAMAAABtA0NZAAADAFBMVEUAAAABAQECAgIDAwMEBAQFBQUGBgYHBwcICAgJCQkAAAAzAABmAACZAADMAAD/AAAAMwAzMwBmMwCZMwDMMwD/MwAAZgAzZgBmZgCZZgDMZgD/ZgAAmQAzmQBmmQCZmQDMmQD/mQAAzAAzzABmzACZzADMzAD/zAAA/wAz/wBm/wCZ/wDM/wD//wAAADMzADNmADOZADPMADP/ADMAMzMzMzNmMzOZMzPMMzP/MzMAZjMzZjNmZjOZZjPMZjP/ZjMAmTMzmTNmmTOZmTPMmTP/mTMAzDMzzDNmzDOZzDPMzDP/zDMA/zMz/zNm/zOZ/zPM/zP//zMAAGYzAGZmAGaZAGbMAGb/AGYAM2YzM2ZmM2aZM2bMM2b/M2YAZmYzZmZmZmaZZmbMZmb/ZmYAmWYzmWZmmWaZmWbMmWb/mWYAzGYzzGZmzGaZzGbMzGb/zGYA/2Yz/2Zm/2aZ/2bM/2b//2YAAJkzAJlmAJmZAJnMAJn/AJkAM5kzM5lmM5mZM5nMM5n/M5kAZpkzZplmZpmZZpnMZpn/ZpkAmZkzmZlmmZmZmZnMmZn/mZkAzJkzzJlmzJmZzJnMzJn/zJkA/5kz/5lm/5mZ/5nM/5n//5kAAMwzAMxmAMyZAMzMAMz/AMwAM8wzM8xmM8yZM8zMM8z/M8wAZswzZsxmZsyZZszMZsz/ZswAmcwzmcxmmcyZmczMmcz/mcwAzMwzzMxmzMyZzMzMzMz/zMwA/8wz/8xm/8yZ/8zM/8z//8wAAP8zAP9mAP+ZAP/MAP//AP8AM/8zM/9mM/+ZM//MM///M/8AZv8zZv9mZv+ZZv/MZv//Zv8Amf8zmf9mmf+Zmf/Mmf//mf8AzP8zzP9mzP+ZzP/MzP//zP8A//8z//9m//+Z///M///////i4uLj4+Pk5OTl5eXm5ubn5+fo6Ojp6enq6urr6+vs7Ozt7e3u7u7v7+/w8PDx8fHy8vLz8/P09PT19fX29vb39/f4+Pj5+fn6+vr7+/v8/Pz9/f3+/v7///9DQRrXAAAEcklEQVR4nGLYRl+QAAAAAP//Ytj2h56gOwEAAAD//wJaSE8PdicAAAAA//+iu4UAAAAA//8CWxiBHUTW1tY2g0FLS8s6CFi/fv3Wm+QCkIUAAAAA//+iu4UAAAAA//8i20K01JCAzsdUAbEQAAAA//8i30K0uEHnY6qAWAgAAAD//4JbyA8BYJv4ERb++UO8hQwwgM9CAAAAAP//glnIz4+wEUxAwgFm4Z8/5FkIYkNImIUAAAAA//9CshDmOSgLaCWpPoRykH0IsgtsK8xCAAAAAP//glsYgW4fwsI/f4j0IRYLt0F8jLAQAAAA//9CxCGM4IdZCbMQiCiwEBqqcAsBAAAA//9CSaUgm/jBEMlCkB+p6EMAAAAA//9CtRBiKWocUmYhRhwCAAAA//9CthDsQX5+NB/CghSGkCyEpUncFmKmUgAAAAD//0KxMAKrhdBEQ4SFxORDAAAAAP//QrIQkgeRkilNShoAAAAA//9CtpC0oq0bBSSg8zFVQCwEAAAA//8iuyxNIAAwVUAsBAAAAP//onv1BAAAAP//oruFAAAAAP//onsTAwAAAP//IsVCfpyABAsBAAAA//+iu4UAAAAA//+iu4UAAAAA//+iu4UAAAAA//+iu4UAAAAA//8i1UJwwwPFsj+kWQgAAAD//yLZQjhBpoUAAAAA//+iu4UAAAAA//8i20JIyEIDmAQLAQAAAP//IjcOIfgP6T4EAAAA//8i14cQi8mwEAAAAP//IttCePyRaCEAAAD//6LEQrJ8CAAAAP//onuiAQAAAP//ontJAwAAAP//oruFAAAAAP//oruFAAAAAP//oruFAAAAAP//oruFAAAAAP//ItJCDcKASAsBAAAA//+iu4UAAAAA//+iu4UAAAAA//+iu4UAAAAA//+iu4UAAAAA//8ixUJQT4xiCwEAAAD//yLBQgY4QYmFAAAAAP//ItVCin0IAAAA//8iw0JQuEICF0wyaEACmkgLAQAAAP//Is1CqA1guxlgJJRPpIUAAAAA//8iIw4hFjMwwEgNkiwEAAAA//8i00INRBiTaCEAAAD//yLRQmxBSpqFAAAAAP//IjEfwm1DTjQkWQgAAAD//6J7SQMAAAD//6K7hQAAAAD//6K7hQAAAAD//6K7hQAAAAD//6K7hQAAAAD//yKhTbMPNyDWCKCFAAAAAP//oruFAAAAAP//oruFAAAAAP//oruFAAAAAP//oruFAAAAAP//ItFCUG8JRJFvIQAAAP//ItVCCKbAQgAAAAD//6K7hQAAAAD//yLXQhgDHMKkWAgAAAD//yI3DpFJkiwEAAAA//+izId/oA4gwUIAAAAA//+i0ELS4xAAAAD//6LAwj9kBSkAAAD//yI7H/75Q16iAQAAAP//ontJAwAAAP//oruFAAAAAP//oruFAAAAAP//oruFAAAAAP//oruFAAAAAP//ovvMDAAAAP//oruFAAAAAP//YtjWTVeQAAAAAP//YiA0D0htAAAAAP//AwA+PLPYPMHqJwAAAABJRU5ErkJggg==%20"/>
          <p:cNvSpPr>
            <a:spLocks noChangeAspect="1" noChangeArrowheads="1"/>
          </p:cNvSpPr>
          <p:nvPr/>
        </p:nvSpPr>
        <p:spPr bwMode="auto">
          <a:xfrm>
            <a:off x="215900" y="15875"/>
            <a:ext cx="10668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8" descr="data:image/png;base64,%20iVBORw0KGgoAAAANSUhEUgAAAHAAAABUCAMAAABtA0NZAAADAFBMVEUAAAABAQECAgIDAwMEBAQFBQUGBgYHBwcICAgJCQkAAAAzAABmAACZAADMAAD/AAAAMwAzMwBmMwCZMwDMMwD/MwAAZgAzZgBmZgCZZgDMZgD/ZgAAmQAzmQBmmQCZmQDMmQD/mQAAzAAzzABmzACZzADMzAD/zAAA/wAz/wBm/wCZ/wDM/wD//wAAADMzADNmADOZADPMADP/ADMAMzMzMzNmMzOZMzPMMzP/MzMAZjMzZjNmZjOZZjPMZjP/ZjMAmTMzmTNmmTOZmTPMmTP/mTMAzDMzzDNmzDOZzDPMzDP/zDMA/zMz/zNm/zOZ/zPM/zP//zMAAGYzAGZmAGaZAGbMAGb/AGYAM2YzM2ZmM2aZM2bMM2b/M2YAZmYzZmZmZmaZZmbMZmb/ZmYAmWYzmWZmmWaZmWbMmWb/mWYAzGYzzGZmzGaZzGbMzGb/zGYA/2Yz/2Zm/2aZ/2bM/2b//2YAAJkzAJlmAJmZAJnMAJn/AJkAM5kzM5lmM5mZM5nMM5n/M5kAZpkzZplmZpmZZpnMZpn/ZpkAmZkzmZlmmZmZmZnMmZn/mZkAzJkzzJlmzJmZzJnMzJn/zJkA/5kz/5lm/5mZ/5nM/5n//5kAAMwzAMxmAMyZAMzMAMz/AMwAM8wzM8xmM8yZM8zMM8z/M8wAZswzZsxmZsyZZszMZsz/ZswAmcwzmcxmmcyZmczMmcz/mcwAzMwzzMxmzMyZzMzMzMz/zMwA/8wz/8xm/8yZ/8zM/8z//8wAAP8zAP9mAP+ZAP/MAP//AP8AM/8zM/9mM/+ZM//MM///M/8AZv8zZv9mZv+ZZv/MZv//Zv8Amf8zmf9mmf+Zmf/Mmf//mf8AzP8zzP9mzP+ZzP/MzP//zP8A//8z//9m//+Z///M///////i4uLj4+Pk5OTl5eXm5ubn5+fo6Ojp6enq6urr6+vs7Ozt7e3u7u7v7+/w8PDx8fHy8vLz8/P09PT19fX29vb39/f4+Pj5+fn6+vr7+/v8/Pz9/f3+/v7///9DQRrXAAAEcklEQVR4nGLYRl+QAAAAAP//Ytj2h56gOwEAAAD//wJaSE8PdicAAAAA//+iu4UAAAAA//8CWxiBHUTW1tY2g0FLS8s6CFi/fv3Wm+QCkIUAAAAA//+iu4UAAAAA//8i20K01JCAzsdUAbEQAAAA//8i30K0uEHnY6qAWAgAAAD//4JbyA8BYJv4ERb++UO8hQwwgM9CAAAAAP//glnIz4+wEUxAwgFm4Z8/5FkIYkNImIUAAAAA//9CshDmOSgLaCWpPoRykH0IsgtsK8xCAAAAAP//glsYgW4fwsI/f4j0IRYLt0F8jLAQAAAA//9CxCGM4IdZCbMQiCiwEBqqcAsBAAAA//9CSaUgm/jBEMlCkB+p6EMAAAAA//9CtRBiKWocUmYhRhwCAAAA//9CthDsQX5+NB/CghSGkCyEpUncFmKmUgAAAAD//0KxMAKrhdBEQ4SFxORDAAAAAP//QrIQkgeRkilNShoAAAAA//9CtpC0oq0bBSSg8zFVQCwEAAAA//8iuyxNIAAwVUAsBAAAAP//onv1BAAAAP//oruFAAAAAP//onsTAwAAAP//IsVCfpyABAsBAAAA//+iu4UAAAAA//+iu4UAAAAA//+iu4UAAAAA//+iu4UAAAAA//8i1UJwwwPFsj+kWQgAAAD//yLZQjhBpoUAAAAA//+iu4UAAAAA//8i20JIyEIDmAQLAQAAAP//IjcOIfgP6T4EAAAA//8i14cQi8mwEAAAAP//IttCePyRaCEAAAD//6LEQrJ8CAAAAP//onuiAQAAAP//ontJAwAAAP//oruFAAAAAP//oruFAAAAAP//oruFAAAAAP//oruFAAAAAP//ItJCDcKASAsBAAAA//+iu4UAAAAA//+iu4UAAAAA//+iu4UAAAAA//+iu4UAAAAA//8ixUJQT4xiCwEAAAD//yLBQgY4QYmFAAAAAP//ItVCin0IAAAA//8iw0JQuEICF0wyaEACmkgLAQAAAP//Is1CqA1guxlgJJRPpIUAAAAA//8iIw4hFjMwwEgNkiwEAAAA//8i00INRBiTaCEAAAD//yLRQmxBSpqFAAAAAP//IjEfwm1DTjQkWQgAAAD//6J7SQMAAAD//6K7hQAAAAD//6K7hQAAAAD//6K7hQAAAAD//6K7hQAAAAD//yKhTbMPNyDWCKCFAAAAAP//oruFAAAAAP//oruFAAAAAP//oruFAAAAAP//oruFAAAAAP//ItFCUG8JRJFvIQAAAP//ItVCCKbAQgAAAAD//6K7hQAAAAD//yLXQhgDHMKkWAgAAAD//yI3DpFJkiwEAAAA//+izId/oA4gwUIAAAAA//+i0ELS4xAAAAD//6LAwj9kBSkAAAD//yI7H/75Q16iAQAAAP//ontJAwAAAP//oruFAAAAAP//oruFAAAAAP//oruFAAAAAP//oruFAAAAAP//ovvMDAAAAP//oruFAAAAAP//YtjWTVeQAAAAAP//YiA0D0htAAAAAP//AwA+PLPYPMHqJwAAAABJRU5ErkJggg==%20"/>
          <p:cNvSpPr>
            <a:spLocks noChangeAspect="1" noChangeArrowheads="1"/>
          </p:cNvSpPr>
          <p:nvPr/>
        </p:nvSpPr>
        <p:spPr bwMode="auto">
          <a:xfrm>
            <a:off x="368300" y="168275"/>
            <a:ext cx="10668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3429000"/>
            <a:ext cx="1076325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573016"/>
            <a:ext cx="107632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7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13" y="4961177"/>
            <a:ext cx="2262188" cy="1708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736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dirty="0" smtClean="0"/>
              <a:t>2.3</a:t>
            </a:r>
            <a:r>
              <a:rPr lang="zh-CN" altLang="en-US" dirty="0" smtClean="0"/>
              <a:t> 事件与事件处理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事件</a:t>
            </a:r>
            <a:r>
              <a:rPr lang="en-US" altLang="zh-CN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(Events)</a:t>
            </a:r>
            <a:r>
              <a:rPr lang="zh-CN" altLang="en-US" dirty="0" smtClean="0"/>
              <a:t>是当受控对象状态改变时，视窗系统给应用程序的通知或消息。</a:t>
            </a:r>
            <a:endParaRPr lang="en-US" altLang="zh-CN" dirty="0" smtClean="0"/>
          </a:p>
          <a:p>
            <a:r>
              <a:rPr lang="zh-CN" altLang="en-US" b="1" dirty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事件处</a:t>
            </a:r>
            <a:r>
              <a:rPr lang="zh-CN" altLang="en-US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理</a:t>
            </a:r>
            <a:r>
              <a:rPr lang="en-US" altLang="zh-CN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(Event handlers)</a:t>
            </a:r>
            <a:r>
              <a:rPr lang="zh-CN" altLang="en-US" dirty="0" smtClean="0"/>
              <a:t>是捕获并响应事件的用户函数。</a:t>
            </a:r>
            <a:endParaRPr lang="en-US" altLang="zh-CN" dirty="0" smtClean="0"/>
          </a:p>
          <a:p>
            <a:r>
              <a:rPr lang="zh-CN" altLang="en-US" b="1" dirty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绑定或捆绑（</a:t>
            </a:r>
            <a:r>
              <a:rPr lang="en-US" altLang="zh-CN" b="1" dirty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bind</a:t>
            </a:r>
            <a:r>
              <a:rPr lang="zh-CN" altLang="en-US" b="1" dirty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）</a:t>
            </a:r>
            <a:r>
              <a:rPr lang="zh-CN" altLang="en-US" dirty="0"/>
              <a:t>建</a:t>
            </a:r>
            <a:r>
              <a:rPr lang="zh-CN" altLang="en-US" dirty="0" smtClean="0"/>
              <a:t>立事件与相应事件处理函数联系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202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079392" y="4545725"/>
            <a:ext cx="2282534" cy="2319567"/>
            <a:chOff x="6079392" y="4545725"/>
            <a:chExt cx="2282534" cy="2319567"/>
          </a:xfrm>
        </p:grpSpPr>
        <p:pic>
          <p:nvPicPr>
            <p:cNvPr id="2150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9392" y="4545725"/>
              <a:ext cx="2282534" cy="2282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6342783" y="6403627"/>
              <a:ext cx="1905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err="1" smtClean="0"/>
                <a:t>openPC</a:t>
              </a:r>
              <a:r>
                <a:rPr lang="en-US" altLang="zh-CN" sz="2400" dirty="0" smtClean="0"/>
                <a:t> ()</a:t>
              </a:r>
              <a:endParaRPr lang="zh-CN" altLang="en-US" sz="2400" dirty="0"/>
            </a:p>
          </p:txBody>
        </p:sp>
      </p:grp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09" y="2057400"/>
            <a:ext cx="2791691" cy="2791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11560" y="4495800"/>
            <a:ext cx="1598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/>
              <a:t>事件</a:t>
            </a:r>
            <a:endParaRPr lang="en-US" altLang="zh-CN" sz="2400" dirty="0" smtClean="0"/>
          </a:p>
          <a:p>
            <a:pPr algn="ctr"/>
            <a:r>
              <a:rPr lang="en-US" altLang="zh-CN" sz="2400" dirty="0" smtClean="0"/>
              <a:t>&lt;Button&gt;</a:t>
            </a:r>
            <a:endParaRPr lang="zh-CN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8313003" y="1093969"/>
            <a:ext cx="553998" cy="46680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400" dirty="0" smtClean="0"/>
              <a:t>事件处理</a:t>
            </a:r>
            <a:endParaRPr lang="zh-CN" alt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6061363" y="304800"/>
            <a:ext cx="2186420" cy="2085548"/>
            <a:chOff x="6061363" y="304800"/>
            <a:chExt cx="2186420" cy="2085548"/>
          </a:xfrm>
        </p:grpSpPr>
        <p:pic>
          <p:nvPicPr>
            <p:cNvPr id="2150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1363" y="304800"/>
              <a:ext cx="2186420" cy="16366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6234545" y="1928683"/>
              <a:ext cx="1905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err="1" smtClean="0"/>
                <a:t>openDoor</a:t>
              </a:r>
              <a:r>
                <a:rPr lang="en-US" altLang="zh-CN" sz="2400" dirty="0" smtClean="0"/>
                <a:t>()</a:t>
              </a:r>
              <a:endParaRPr lang="zh-CN" altLang="en-US" sz="24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296514" y="2513549"/>
            <a:ext cx="1905000" cy="2032176"/>
            <a:chOff x="6296514" y="2513549"/>
            <a:chExt cx="1905000" cy="2032176"/>
          </a:xfrm>
        </p:grpSpPr>
        <p:pic>
          <p:nvPicPr>
            <p:cNvPr id="21508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4208" y="2513549"/>
              <a:ext cx="1609612" cy="1609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6296514" y="4084060"/>
              <a:ext cx="1905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err="1" smtClean="0"/>
                <a:t>openLight</a:t>
              </a:r>
              <a:r>
                <a:rPr lang="en-US" altLang="zh-CN" sz="2400" dirty="0" smtClean="0"/>
                <a:t> ()</a:t>
              </a:r>
              <a:endParaRPr lang="zh-CN" altLang="en-US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835696" y="4034135"/>
            <a:ext cx="4680520" cy="1204357"/>
            <a:chOff x="1835696" y="4034135"/>
            <a:chExt cx="4680520" cy="1204357"/>
          </a:xfrm>
        </p:grpSpPr>
        <p:sp>
          <p:nvSpPr>
            <p:cNvPr id="6" name="TextBox 5"/>
            <p:cNvSpPr txBox="1"/>
            <p:nvPr/>
          </p:nvSpPr>
          <p:spPr>
            <a:xfrm>
              <a:off x="2895600" y="4034135"/>
              <a:ext cx="1905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/>
                <a:t>绑定、捆绑</a:t>
              </a:r>
              <a:endParaRPr lang="en-US" altLang="zh-CN" sz="2400" dirty="0" smtClean="0"/>
            </a:p>
            <a:p>
              <a:pPr algn="ctr"/>
              <a:endParaRPr lang="zh-CN" altLang="en-US" sz="24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35696" y="4407495"/>
              <a:ext cx="46805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err="1" smtClean="0">
                  <a:solidFill>
                    <a:srgbClr val="0070C0"/>
                  </a:solidFill>
                </a:rPr>
                <a:t>button.bind</a:t>
              </a:r>
              <a:r>
                <a:rPr lang="en-US" altLang="zh-CN" sz="2400" b="1" dirty="0" smtClean="0">
                  <a:solidFill>
                    <a:srgbClr val="0070C0"/>
                  </a:solidFill>
                </a:rPr>
                <a:t>(“&lt;Button-1&gt;”, </a:t>
              </a:r>
              <a:r>
                <a:rPr lang="en-US" altLang="zh-CN" sz="2400" b="1" dirty="0" err="1" smtClean="0">
                  <a:solidFill>
                    <a:srgbClr val="0070C0"/>
                  </a:solidFill>
                </a:rPr>
                <a:t>openPC</a:t>
              </a:r>
              <a:r>
                <a:rPr lang="en-US" altLang="zh-CN" sz="2400" b="1" dirty="0">
                  <a:solidFill>
                    <a:srgbClr val="0070C0"/>
                  </a:solidFill>
                </a:rPr>
                <a:t>)</a:t>
              </a:r>
              <a:endParaRPr lang="zh-CN" altLang="en-US" sz="2400" b="1" dirty="0">
                <a:solidFill>
                  <a:srgbClr val="0070C0"/>
                </a:solidFill>
              </a:endParaRPr>
            </a:p>
          </p:txBody>
        </p:sp>
      </p:grpSp>
      <p:cxnSp>
        <p:nvCxnSpPr>
          <p:cNvPr id="13" name="Curved Connector 12"/>
          <p:cNvCxnSpPr/>
          <p:nvPr/>
        </p:nvCxnSpPr>
        <p:spPr bwMode="auto">
          <a:xfrm>
            <a:off x="2483768" y="3453245"/>
            <a:ext cx="4032448" cy="1873552"/>
          </a:xfrm>
          <a:prstGeom prst="curvedConnector3">
            <a:avLst>
              <a:gd name="adj1" fmla="val 88974"/>
            </a:avLst>
          </a:prstGeom>
          <a:solidFill>
            <a:schemeClr val="accent1"/>
          </a:solidFill>
          <a:ln w="38100" cap="flat" cmpd="sng" algn="ctr">
            <a:solidFill>
              <a:srgbClr val="FF99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4799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GUI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GUI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概念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GUI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编程基础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pPr lvl="1"/>
            <a:r>
              <a:rPr lang="en-US" altLang="zh-CN" dirty="0">
                <a:latin typeface="黑体" pitchFamily="49" charset="-122"/>
                <a:ea typeface="黑体" pitchFamily="49" charset="-122"/>
              </a:rPr>
              <a:t>GUI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的控件与布局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pPr lvl="1"/>
            <a:r>
              <a:rPr lang="zh-CN" altLang="en-US" dirty="0">
                <a:latin typeface="黑体" pitchFamily="49" charset="-122"/>
                <a:ea typeface="黑体" pitchFamily="49" charset="-122"/>
              </a:rPr>
              <a:t>鼠标事件的处理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pPr lvl="1"/>
            <a:r>
              <a:rPr lang="zh-CN" altLang="en-US" dirty="0">
                <a:latin typeface="黑体" pitchFamily="49" charset="-122"/>
                <a:ea typeface="黑体" pitchFamily="49" charset="-122"/>
              </a:rPr>
              <a:t>键盘事件的处理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GUI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设计方法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974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99213"/>
            <a:ext cx="1905000" cy="457200"/>
          </a:xfrm>
          <a:prstGeom prst="rect">
            <a:avLst/>
          </a:prstGeo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CD88DE6-0A1B-4F24-8013-04D8FA97F6D4}" type="slidenum">
              <a:rPr lang="en-US" altLang="zh-CN" sz="1400"/>
              <a:pPr/>
              <a:t>20</a:t>
            </a:fld>
            <a:endParaRPr lang="en-US" altLang="zh-CN" sz="1400"/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533400"/>
          </a:xfrm>
        </p:spPr>
        <p:txBody>
          <a:bodyPr/>
          <a:lstStyle/>
          <a:p>
            <a:r>
              <a:rPr lang="en-US" altLang="zh-CN" sz="4000" dirty="0" smtClean="0">
                <a:ea typeface="宋体" pitchFamily="2" charset="-122"/>
              </a:rPr>
              <a:t>Events</a:t>
            </a:r>
            <a:endParaRPr lang="en-US" altLang="zh-CN" sz="4000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7652" name="Rectangle 13"/>
          <p:cNvSpPr>
            <a:spLocks noChangeArrowheads="1"/>
          </p:cNvSpPr>
          <p:nvPr/>
        </p:nvSpPr>
        <p:spPr bwMode="auto">
          <a:xfrm>
            <a:off x="0" y="15430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zh-CN"/>
          </a:p>
        </p:txBody>
      </p:sp>
      <p:graphicFrame>
        <p:nvGraphicFramePr>
          <p:cNvPr id="27653" name="Object 12"/>
          <p:cNvGraphicFramePr>
            <a:graphicFrameLocks noChangeAspect="1"/>
          </p:cNvGraphicFramePr>
          <p:nvPr/>
        </p:nvGraphicFramePr>
        <p:xfrm>
          <a:off x="460375" y="760413"/>
          <a:ext cx="8297863" cy="572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5" name="Picture" r:id="rId3" imgW="5473700" imgH="3771900" progId="Word.Picture.8">
                  <p:embed/>
                </p:oleObj>
              </mc:Choice>
              <mc:Fallback>
                <p:oleObj name="Picture" r:id="rId3" imgW="5473700" imgH="3771900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375" y="760413"/>
                        <a:ext cx="8297863" cy="5722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81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99213"/>
            <a:ext cx="1905000" cy="457200"/>
          </a:xfrm>
          <a:prstGeom prst="rect">
            <a:avLst/>
          </a:prstGeo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962C0185-A063-4998-8B3C-46097DFE3A17}" type="slidenum">
              <a:rPr lang="en-US" altLang="zh-CN" sz="1400"/>
              <a:pPr/>
              <a:t>21</a:t>
            </a:fld>
            <a:endParaRPr lang="en-US" altLang="zh-CN" sz="1400"/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533400"/>
          </a:xfrm>
        </p:spPr>
        <p:txBody>
          <a:bodyPr/>
          <a:lstStyle/>
          <a:p>
            <a:r>
              <a:rPr lang="en-US" altLang="zh-CN" sz="4000" dirty="0" smtClean="0">
                <a:solidFill>
                  <a:schemeClr val="tx1"/>
                </a:solidFill>
                <a:ea typeface="宋体" pitchFamily="2" charset="-122"/>
              </a:rPr>
              <a:t>Event</a:t>
            </a:r>
            <a:r>
              <a:rPr lang="zh-CN" altLang="en-US" sz="4000" dirty="0" smtClean="0">
                <a:solidFill>
                  <a:schemeClr val="tx1"/>
                </a:solidFill>
                <a:ea typeface="宋体" pitchFamily="2" charset="-122"/>
              </a:rPr>
              <a:t>的属性</a:t>
            </a:r>
            <a:endParaRPr lang="en-US" altLang="zh-CN" sz="4000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8676" name="Rectangle 3"/>
          <p:cNvSpPr>
            <a:spLocks noChangeArrowheads="1"/>
          </p:cNvSpPr>
          <p:nvPr/>
        </p:nvSpPr>
        <p:spPr bwMode="auto">
          <a:xfrm>
            <a:off x="0" y="15430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zh-CN"/>
          </a:p>
        </p:txBody>
      </p:sp>
      <p:sp>
        <p:nvSpPr>
          <p:cNvPr id="28677" name="Rectangle 6"/>
          <p:cNvSpPr>
            <a:spLocks noChangeArrowheads="1"/>
          </p:cNvSpPr>
          <p:nvPr/>
        </p:nvSpPr>
        <p:spPr bwMode="auto">
          <a:xfrm>
            <a:off x="0" y="2128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zh-CN"/>
          </a:p>
        </p:txBody>
      </p:sp>
      <p:graphicFrame>
        <p:nvGraphicFramePr>
          <p:cNvPr id="28678" name="Object 5"/>
          <p:cNvGraphicFramePr>
            <a:graphicFrameLocks noChangeAspect="1"/>
          </p:cNvGraphicFramePr>
          <p:nvPr/>
        </p:nvGraphicFramePr>
        <p:xfrm>
          <a:off x="3175" y="989013"/>
          <a:ext cx="9212263" cy="438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9" name="Picture" r:id="rId3" imgW="5473700" imgH="2603500" progId="Word.Picture.8">
                  <p:embed/>
                </p:oleObj>
              </mc:Choice>
              <mc:Fallback>
                <p:oleObj name="Picture" r:id="rId3" imgW="5473700" imgH="2603500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5" y="989013"/>
                        <a:ext cx="9212263" cy="438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115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593" y="5868863"/>
            <a:ext cx="1285875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980728"/>
            <a:ext cx="8114578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85800" y="152400"/>
            <a:ext cx="7772400" cy="5334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zh-CN" altLang="en-US" sz="2400" kern="0" dirty="0" smtClean="0">
                <a:ea typeface="宋体" pitchFamily="2" charset="-122"/>
              </a:rPr>
              <a:t>练习</a:t>
            </a:r>
            <a:r>
              <a:rPr lang="en-US" altLang="zh-CN" sz="2400" kern="0" dirty="0" smtClean="0">
                <a:ea typeface="宋体" pitchFamily="2" charset="-122"/>
              </a:rPr>
              <a:t>1</a:t>
            </a:r>
            <a:r>
              <a:rPr lang="zh-CN" altLang="en-US" sz="2400" kern="0" dirty="0" smtClean="0">
                <a:ea typeface="宋体" pitchFamily="2" charset="-122"/>
              </a:rPr>
              <a:t>：鼠标</a:t>
            </a:r>
            <a:r>
              <a:rPr lang="zh-CN" altLang="en-US" sz="2400" kern="0" dirty="0">
                <a:ea typeface="宋体" pitchFamily="2" charset="-122"/>
              </a:rPr>
              <a:t>事件</a:t>
            </a:r>
            <a:r>
              <a:rPr lang="zh-CN" altLang="en-US" sz="2400" kern="0" dirty="0" smtClean="0">
                <a:ea typeface="宋体" pitchFamily="2" charset="-122"/>
              </a:rPr>
              <a:t>改变控件颜色和边界形式</a:t>
            </a:r>
            <a:endParaRPr lang="en-US" altLang="zh-CN" sz="2400" kern="0" dirty="0" smtClean="0">
              <a:ea typeface="宋体" pitchFamily="2" charset="-122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6187752"/>
            <a:ext cx="3203848" cy="5334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zh-CN" altLang="en-US" sz="2000" kern="0" dirty="0" smtClean="0">
                <a:solidFill>
                  <a:srgbClr val="0070C0"/>
                </a:solidFill>
                <a:ea typeface="宋体" pitchFamily="2" charset="-122"/>
              </a:rPr>
              <a:t>具体代码参见</a:t>
            </a:r>
            <a:r>
              <a:rPr lang="en-US" altLang="zh-CN" sz="2000" kern="0" dirty="0" smtClean="0">
                <a:solidFill>
                  <a:srgbClr val="0070C0"/>
                </a:solidFill>
                <a:ea typeface="宋体" pitchFamily="2" charset="-122"/>
              </a:rPr>
              <a:t>ch14_3.py</a:t>
            </a:r>
            <a:endParaRPr lang="en-US" altLang="zh-CN" sz="2000" kern="0" dirty="0" smtClean="0">
              <a:solidFill>
                <a:srgbClr val="0070C0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515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685800" y="152400"/>
            <a:ext cx="7772400" cy="5334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zh-CN" altLang="en-US" sz="2400" kern="0" dirty="0" smtClean="0">
                <a:ea typeface="宋体" pitchFamily="2" charset="-122"/>
              </a:rPr>
              <a:t>练习</a:t>
            </a:r>
            <a:r>
              <a:rPr lang="en-US" altLang="zh-CN" sz="2400" kern="0" dirty="0" smtClean="0">
                <a:ea typeface="宋体" pitchFamily="2" charset="-122"/>
              </a:rPr>
              <a:t>2</a:t>
            </a:r>
            <a:r>
              <a:rPr lang="zh-CN" altLang="en-US" sz="2400" kern="0" dirty="0" smtClean="0">
                <a:ea typeface="宋体" pitchFamily="2" charset="-122"/>
              </a:rPr>
              <a:t>：键盘改变图形大小</a:t>
            </a:r>
            <a:endParaRPr lang="en-US" altLang="zh-CN" sz="2400" kern="0" dirty="0" smtClean="0">
              <a:ea typeface="宋体" pitchFamily="2" charset="-122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17" y="1052736"/>
            <a:ext cx="8117266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6187752"/>
            <a:ext cx="3203848" cy="5334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zh-CN" altLang="en-US" sz="2000" kern="0" dirty="0" smtClean="0">
                <a:solidFill>
                  <a:srgbClr val="0070C0"/>
                </a:solidFill>
                <a:ea typeface="宋体" pitchFamily="2" charset="-122"/>
              </a:rPr>
              <a:t>具体代码参见</a:t>
            </a:r>
            <a:r>
              <a:rPr lang="en-US" altLang="zh-CN" sz="2000" kern="0" dirty="0" smtClean="0">
                <a:solidFill>
                  <a:srgbClr val="0070C0"/>
                </a:solidFill>
                <a:ea typeface="宋体" pitchFamily="2" charset="-122"/>
              </a:rPr>
              <a:t>ch14_4.py</a:t>
            </a:r>
            <a:endParaRPr lang="en-US" altLang="zh-CN" sz="2000" kern="0" dirty="0" smtClean="0">
              <a:solidFill>
                <a:srgbClr val="0070C0"/>
              </a:solidFill>
              <a:ea typeface="宋体" pitchFamily="2" charset="-122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390" y="4445049"/>
            <a:ext cx="2095500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23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贪吃</a:t>
            </a:r>
            <a:r>
              <a:rPr lang="zh-CN" altLang="en-US" dirty="0" smtClean="0"/>
              <a:t>蛇游戏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5976" y="1143000"/>
            <a:ext cx="4483224" cy="4953000"/>
          </a:xfrm>
        </p:spPr>
        <p:txBody>
          <a:bodyPr/>
          <a:lstStyle/>
          <a:p>
            <a:r>
              <a:rPr lang="zh-CN" altLang="zh-CN" dirty="0"/>
              <a:t>游戏者按任意键进入游戏。游戏者用←、↓、→、↑键来控制蛇在游戏场景内运动，每吃到一个食物，游戏者得</a:t>
            </a:r>
            <a:r>
              <a:rPr lang="en-US" altLang="zh-CN" dirty="0"/>
              <a:t>10</a:t>
            </a:r>
            <a:r>
              <a:rPr lang="zh-CN" altLang="zh-CN" dirty="0"/>
              <a:t>分，分数累加结果会在计分板上显示；与此同时蛇身长出一节。当贪吃蛇的头部撞击到游戏场景边框或者蛇的身体时游戏结束，并显示游戏者最后得分</a:t>
            </a:r>
            <a:endParaRPr lang="zh-CN" altLang="en-US" dirty="0"/>
          </a:p>
        </p:txBody>
      </p:sp>
      <p:sp>
        <p:nvSpPr>
          <p:cNvPr id="4" name="AutoShape 2" descr="http://t1.baidu.com/it/u=3424729668,1465726819&amp;fm=23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37" y="1700808"/>
            <a:ext cx="4023134" cy="2860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15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MVC</a:t>
            </a:r>
            <a:r>
              <a:rPr lang="zh-CN" altLang="en-US" dirty="0" smtClean="0"/>
              <a:t>模式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9952" y="1143000"/>
            <a:ext cx="4699248" cy="4953000"/>
          </a:xfrm>
        </p:spPr>
        <p:txBody>
          <a:bodyPr/>
          <a:lstStyle/>
          <a:p>
            <a:r>
              <a:rPr lang="en-US" altLang="zh-CN" b="0" dirty="0"/>
              <a:t>MVC</a:t>
            </a:r>
            <a:r>
              <a:rPr lang="zh-CN" altLang="en-US" b="0" dirty="0"/>
              <a:t>是一个框架模式，它强制性的使</a:t>
            </a:r>
            <a:r>
              <a:rPr lang="zh-CN" altLang="en-US" b="0" dirty="0">
                <a:hlinkClick r:id="rId2"/>
              </a:rPr>
              <a:t>应用程序</a:t>
            </a:r>
            <a:r>
              <a:rPr lang="zh-CN" altLang="en-US" b="0" dirty="0"/>
              <a:t>的</a:t>
            </a:r>
            <a:r>
              <a:rPr lang="zh-CN" altLang="en-US" b="0" dirty="0">
                <a:hlinkClick r:id="rId3"/>
              </a:rPr>
              <a:t>输入</a:t>
            </a:r>
            <a:r>
              <a:rPr lang="zh-CN" altLang="en-US" b="0" dirty="0"/>
              <a:t>、</a:t>
            </a:r>
            <a:r>
              <a:rPr lang="zh-CN" altLang="en-US" b="0" dirty="0">
                <a:hlinkClick r:id="rId4"/>
              </a:rPr>
              <a:t>处理</a:t>
            </a:r>
            <a:r>
              <a:rPr lang="zh-CN" altLang="en-US" b="0" dirty="0"/>
              <a:t>和</a:t>
            </a:r>
            <a:r>
              <a:rPr lang="zh-CN" altLang="en-US" b="0" dirty="0">
                <a:hlinkClick r:id="rId5"/>
              </a:rPr>
              <a:t>输出</a:t>
            </a:r>
            <a:r>
              <a:rPr lang="zh-CN" altLang="en-US" b="0" dirty="0"/>
              <a:t>分开。使用</a:t>
            </a:r>
            <a:r>
              <a:rPr lang="en-US" altLang="zh-CN" b="0" dirty="0"/>
              <a:t>MVC</a:t>
            </a:r>
            <a:r>
              <a:rPr lang="zh-CN" altLang="en-US" b="0" dirty="0"/>
              <a:t>应用程序被分成三个核心部件：</a:t>
            </a:r>
            <a:r>
              <a:rPr lang="zh-CN" altLang="en-US" b="0" dirty="0">
                <a:hlinkClick r:id="rId6"/>
              </a:rPr>
              <a:t>模型</a:t>
            </a:r>
            <a:r>
              <a:rPr lang="zh-CN" altLang="en-US" b="0" dirty="0"/>
              <a:t>、</a:t>
            </a:r>
            <a:r>
              <a:rPr lang="zh-CN" altLang="en-US" b="0" dirty="0">
                <a:hlinkClick r:id="rId7"/>
              </a:rPr>
              <a:t>视图</a:t>
            </a:r>
            <a:r>
              <a:rPr lang="zh-CN" altLang="en-US" b="0" dirty="0"/>
              <a:t>、</a:t>
            </a:r>
            <a:r>
              <a:rPr lang="zh-CN" altLang="en-US" b="0" dirty="0">
                <a:hlinkClick r:id="rId8"/>
              </a:rPr>
              <a:t>控制器</a:t>
            </a:r>
            <a:r>
              <a:rPr lang="zh-CN" altLang="en-US" b="0" dirty="0"/>
              <a:t>。它们各自处理自己的任</a:t>
            </a:r>
            <a:r>
              <a:rPr lang="zh-CN" altLang="en-US" b="0" dirty="0" smtClean="0"/>
              <a:t>务。</a:t>
            </a:r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52760"/>
            <a:ext cx="4032448" cy="387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130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788024" y="1545267"/>
            <a:ext cx="3711624" cy="2347253"/>
            <a:chOff x="4788024" y="1545267"/>
            <a:chExt cx="3711624" cy="2347253"/>
          </a:xfrm>
        </p:grpSpPr>
        <p:sp>
          <p:nvSpPr>
            <p:cNvPr id="6" name="TextBox 5"/>
            <p:cNvSpPr txBox="1"/>
            <p:nvPr/>
          </p:nvSpPr>
          <p:spPr>
            <a:xfrm>
              <a:off x="4788024" y="1545267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 smtClean="0">
                  <a:latin typeface="Script MT Bold" panose="03040602040607080904" pitchFamily="66" charset="0"/>
                </a:rPr>
                <a:t>View</a:t>
              </a:r>
              <a:endParaRPr lang="zh-CN" altLang="en-US" sz="3600" b="1" dirty="0">
                <a:latin typeface="Script MT Bold" panose="03040602040607080904" pitchFamily="66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07360" y="2322860"/>
              <a:ext cx="259228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400" dirty="0" err="1"/>
                <a:t>d</a:t>
              </a:r>
              <a:r>
                <a:rPr lang="en-US" altLang="zh-CN" sz="2400" dirty="0" err="1" smtClean="0"/>
                <a:t>raw_Wall</a:t>
              </a:r>
              <a:r>
                <a:rPr lang="en-US" altLang="zh-CN" sz="2400" dirty="0" smtClean="0"/>
                <a:t>()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400" dirty="0" err="1"/>
                <a:t>d</a:t>
              </a:r>
              <a:r>
                <a:rPr lang="en-US" altLang="zh-CN" sz="2400" dirty="0" err="1" smtClean="0"/>
                <a:t>raw_Food</a:t>
              </a:r>
              <a:r>
                <a:rPr lang="en-US" altLang="zh-CN" sz="2400" dirty="0" smtClean="0"/>
                <a:t>()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400" dirty="0" err="1"/>
                <a:t>d</a:t>
              </a:r>
              <a:r>
                <a:rPr lang="en-US" altLang="zh-CN" sz="2400" dirty="0" err="1" smtClean="0"/>
                <a:t>raw_Snake</a:t>
              </a:r>
              <a:r>
                <a:rPr lang="en-US" altLang="zh-CN" sz="2400" dirty="0" smtClean="0"/>
                <a:t>()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400" dirty="0" err="1"/>
                <a:t>s</a:t>
              </a:r>
              <a:r>
                <a:rPr lang="en-US" altLang="zh-CN" sz="2400" dirty="0" err="1" smtClean="0"/>
                <a:t>how_Score</a:t>
              </a:r>
              <a:r>
                <a:rPr lang="en-US" altLang="zh-CN" sz="2400" dirty="0" smtClean="0"/>
                <a:t>()</a:t>
              </a:r>
              <a:endParaRPr lang="zh-CN" altLang="en-US" sz="240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95536" y="4581128"/>
            <a:ext cx="3600400" cy="1846659"/>
            <a:chOff x="395536" y="4581128"/>
            <a:chExt cx="3600400" cy="1846659"/>
          </a:xfrm>
        </p:grpSpPr>
        <p:sp>
          <p:nvSpPr>
            <p:cNvPr id="7" name="TextBox 6"/>
            <p:cNvSpPr txBox="1"/>
            <p:nvPr/>
          </p:nvSpPr>
          <p:spPr>
            <a:xfrm>
              <a:off x="395536" y="4581128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 smtClean="0">
                  <a:latin typeface="Script MT Bold" panose="03040602040607080904" pitchFamily="66" charset="0"/>
                </a:rPr>
                <a:t>Model</a:t>
              </a:r>
              <a:endParaRPr lang="zh-CN" altLang="en-US" sz="3600" b="1" dirty="0">
                <a:latin typeface="Script MT Bold" panose="03040602040607080904" pitchFamily="66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03648" y="5227458"/>
              <a:ext cx="25922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400" dirty="0" err="1" smtClean="0"/>
                <a:t>random_Food</a:t>
              </a:r>
              <a:r>
                <a:rPr lang="en-US" altLang="zh-CN" sz="2400" dirty="0" smtClean="0"/>
                <a:t>()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400" dirty="0"/>
                <a:t>s</a:t>
              </a:r>
              <a:r>
                <a:rPr lang="en-US" altLang="zh-CN" sz="2400" dirty="0" smtClean="0"/>
                <a:t>nake()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400" dirty="0" smtClean="0"/>
                <a:t>score()</a:t>
              </a:r>
              <a:endParaRPr lang="zh-CN" altLang="en-US" sz="24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980384" y="4003824"/>
            <a:ext cx="3528392" cy="3253720"/>
            <a:chOff x="5076056" y="4437112"/>
            <a:chExt cx="3528392" cy="3253720"/>
          </a:xfrm>
        </p:grpSpPr>
        <p:sp>
          <p:nvSpPr>
            <p:cNvPr id="8" name="TextBox 7"/>
            <p:cNvSpPr txBox="1"/>
            <p:nvPr/>
          </p:nvSpPr>
          <p:spPr>
            <a:xfrm>
              <a:off x="5076056" y="443711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 smtClean="0">
                  <a:latin typeface="Script MT Bold" panose="03040602040607080904" pitchFamily="66" charset="0"/>
                </a:rPr>
                <a:t>Control</a:t>
              </a:r>
              <a:endParaRPr lang="zh-CN" altLang="en-US" sz="3600" b="1" dirty="0">
                <a:latin typeface="Script MT Bold" panose="03040602040607080904" pitchFamily="66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12160" y="5013176"/>
              <a:ext cx="2592288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400" dirty="0" smtClean="0"/>
                <a:t>play()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400" dirty="0" err="1" smtClean="0"/>
                <a:t>iseated</a:t>
              </a:r>
              <a:r>
                <a:rPr lang="en-US" altLang="zh-CN" sz="2400" dirty="0" smtClean="0"/>
                <a:t>()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400" dirty="0" err="1" smtClean="0"/>
                <a:t>isdead</a:t>
              </a:r>
              <a:r>
                <a:rPr lang="en-US" altLang="zh-CN" sz="2400" dirty="0" smtClean="0"/>
                <a:t>()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400" dirty="0" smtClean="0"/>
                <a:t>move()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400" dirty="0" err="1" smtClean="0"/>
                <a:t>gameover</a:t>
              </a:r>
              <a:r>
                <a:rPr lang="en-US" altLang="zh-CN" sz="2400" dirty="0" smtClean="0"/>
                <a:t>()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400" dirty="0"/>
                <a:t>r</a:t>
              </a:r>
              <a:r>
                <a:rPr lang="en-US" altLang="zh-CN" sz="2400" dirty="0" smtClean="0"/>
                <a:t>estart()</a:t>
              </a:r>
            </a:p>
            <a:p>
              <a:endParaRPr lang="en-US" altLang="zh-CN" sz="2400" dirty="0" smtClean="0"/>
            </a:p>
          </p:txBody>
        </p:sp>
      </p:grpSp>
      <p:sp>
        <p:nvSpPr>
          <p:cNvPr id="13" name="AutoShape 9">
            <a:hlinkClick r:id="rId2" action="ppaction://program" highlightClick="1"/>
          </p:cNvPr>
          <p:cNvSpPr>
            <a:spLocks noChangeArrowheads="1"/>
          </p:cNvSpPr>
          <p:nvPr/>
        </p:nvSpPr>
        <p:spPr bwMode="auto">
          <a:xfrm>
            <a:off x="8370291" y="5917147"/>
            <a:ext cx="468313" cy="576263"/>
          </a:xfrm>
          <a:prstGeom prst="actionButtonDocumen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zh-CN" altLang="zh-CN"/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7590" y="6388099"/>
            <a:ext cx="5874990" cy="5334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zh-CN" altLang="en-US" sz="2000" kern="0" dirty="0" smtClean="0">
                <a:solidFill>
                  <a:srgbClr val="0070C0"/>
                </a:solidFill>
                <a:ea typeface="宋体" pitchFamily="2" charset="-122"/>
              </a:rPr>
              <a:t>具体代码参见</a:t>
            </a:r>
            <a:r>
              <a:rPr lang="en-US" altLang="zh-CN" sz="2000" kern="0" dirty="0" smtClean="0">
                <a:solidFill>
                  <a:srgbClr val="0070C0"/>
                </a:solidFill>
                <a:ea typeface="宋体" pitchFamily="2" charset="-122"/>
              </a:rPr>
              <a:t>ch14_5.py</a:t>
            </a:r>
            <a:r>
              <a:rPr lang="zh-CN" altLang="en-US" sz="2000" kern="0" dirty="0" smtClean="0">
                <a:solidFill>
                  <a:srgbClr val="0070C0"/>
                </a:solidFill>
                <a:ea typeface="宋体" pitchFamily="2" charset="-122"/>
              </a:rPr>
              <a:t> </a:t>
            </a:r>
            <a:r>
              <a:rPr lang="zh-CN" altLang="en-US" sz="2000" kern="0" dirty="0" smtClean="0">
                <a:solidFill>
                  <a:srgbClr val="0070C0"/>
                </a:solidFill>
                <a:ea typeface="宋体" pitchFamily="2" charset="-122"/>
              </a:rPr>
              <a:t>需要自学类、对象等内容</a:t>
            </a:r>
            <a:endParaRPr lang="en-US" altLang="zh-CN" sz="2000" kern="0" dirty="0" smtClean="0">
              <a:solidFill>
                <a:srgbClr val="0070C0"/>
              </a:solidFill>
              <a:ea typeface="宋体" pitchFamily="2" charset="-122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贪吃</a:t>
            </a:r>
            <a:r>
              <a:rPr lang="zh-CN" altLang="en-US" dirty="0" smtClean="0"/>
              <a:t>蛇游戏的程序</a:t>
            </a:r>
            <a:r>
              <a:rPr lang="en-US" altLang="zh-CN" dirty="0" smtClean="0"/>
              <a:t>MVC</a:t>
            </a:r>
            <a:r>
              <a:rPr lang="zh-CN" altLang="en-US" dirty="0" smtClean="0"/>
              <a:t>设计</a:t>
            </a:r>
            <a:endParaRPr lang="zh-CN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58" y="1519232"/>
            <a:ext cx="4023134" cy="2860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2755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Thank you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371600" y="4419600"/>
            <a:ext cx="6400800" cy="1752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indent="0" algn="ctr">
              <a:buFont typeface="Wingdings" pitchFamily="2" charset="2"/>
              <a:buNone/>
            </a:pPr>
            <a:endParaRPr lang="ko-KR" altLang="en-US" sz="2000" b="0">
              <a:ea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</a:t>
            </a:r>
            <a:r>
              <a:rPr lang="zh-CN" altLang="en-US" dirty="0" smtClean="0"/>
              <a:t>、</a:t>
            </a:r>
            <a:r>
              <a:rPr lang="en-US" altLang="zh-CN" dirty="0" smtClean="0"/>
              <a:t>GUI</a:t>
            </a:r>
            <a:r>
              <a:rPr lang="zh-CN" altLang="en-US" dirty="0" smtClean="0"/>
              <a:t>的概念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68C6DEA-6028-48FD-A7CE-EC1129ADCB15}" type="datetime1">
              <a:rPr lang="en-US" altLang="zh-CN" smtClean="0"/>
              <a:t>11/30/2014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sz="2000" b="1" dirty="0" smtClean="0"/>
              <a:t>1</a:t>
            </a:r>
            <a:r>
              <a:rPr lang="zh-CN" altLang="en-US" sz="2000" b="1" dirty="0" smtClean="0"/>
              <a:t>、</a:t>
            </a:r>
            <a:r>
              <a:rPr lang="en-US" altLang="zh-CN" sz="2000" b="1" dirty="0" smtClean="0"/>
              <a:t>GUI</a:t>
            </a:r>
            <a:r>
              <a:rPr lang="zh-CN" altLang="en-US" sz="2000" b="1" dirty="0" smtClean="0"/>
              <a:t>概念</a:t>
            </a:r>
            <a:endParaRPr lang="en-US" sz="20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95400"/>
          </a:xfrm>
        </p:spPr>
        <p:txBody>
          <a:bodyPr/>
          <a:lstStyle/>
          <a:p>
            <a:r>
              <a:rPr lang="en-US" altLang="zh-CN" dirty="0" smtClean="0"/>
              <a:t>Graphical </a:t>
            </a:r>
            <a:r>
              <a:rPr lang="en-US" altLang="zh-CN" dirty="0"/>
              <a:t>User </a:t>
            </a:r>
            <a:r>
              <a:rPr lang="en-US" altLang="zh-CN" dirty="0" smtClean="0"/>
              <a:t>Interface</a:t>
            </a:r>
            <a:r>
              <a:rPr lang="zh-CN" altLang="en-US" dirty="0" smtClean="0"/>
              <a:t>（</a:t>
            </a:r>
            <a:r>
              <a:rPr lang="en-US" altLang="zh-CN" dirty="0" smtClean="0"/>
              <a:t>GUI</a:t>
            </a:r>
            <a:r>
              <a:rPr lang="zh-CN" altLang="en-US" dirty="0"/>
              <a:t>）</a:t>
            </a:r>
            <a:r>
              <a:rPr lang="zh-CN" altLang="zh-CN" dirty="0" smtClean="0"/>
              <a:t>图</a:t>
            </a:r>
            <a:r>
              <a:rPr lang="zh-CN" altLang="zh-CN" dirty="0"/>
              <a:t>形用户接口或图形用户界面，俗称界面。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5029200" y="3279057"/>
            <a:ext cx="38862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GUI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是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介于用户和计算机系统之间的，人与计算机之间传递、交换信息的媒介，是用户使用计算机系统的综合操作环境。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975423"/>
            <a:ext cx="4184650" cy="3324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40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UI</a:t>
            </a:r>
            <a:r>
              <a:rPr lang="zh-CN" altLang="en-US" dirty="0" smtClean="0"/>
              <a:t>发展历史</a:t>
            </a:r>
            <a:endParaRPr lang="zh-CN" altLang="en-U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152" y="866180"/>
            <a:ext cx="3744416" cy="5672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683568" y="836712"/>
            <a:ext cx="3709046" cy="2925202"/>
            <a:chOff x="683568" y="908720"/>
            <a:chExt cx="3709046" cy="2925202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908720"/>
              <a:ext cx="3709046" cy="2555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1605333" y="3464590"/>
              <a:ext cx="16273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 smtClean="0"/>
                <a:t>DOS </a:t>
              </a:r>
              <a:r>
                <a:rPr lang="zh-CN" altLang="en-US" dirty="0" smtClean="0"/>
                <a:t>操作系统</a:t>
              </a:r>
              <a:endParaRPr lang="zh-CN" altLang="en-US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03835" y="3846056"/>
            <a:ext cx="3688779" cy="2892375"/>
            <a:chOff x="703835" y="3846056"/>
            <a:chExt cx="3688779" cy="2892375"/>
          </a:xfrm>
        </p:grpSpPr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835" y="3846056"/>
              <a:ext cx="3688779" cy="25230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497185" y="6369099"/>
              <a:ext cx="18838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 smtClean="0"/>
                <a:t>LINUX </a:t>
              </a:r>
              <a:r>
                <a:rPr lang="zh-CN" altLang="en-US" dirty="0" smtClean="0"/>
                <a:t>操作系统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91974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UI</a:t>
            </a:r>
            <a:r>
              <a:rPr lang="zh-CN" altLang="en-US" dirty="0" smtClean="0"/>
              <a:t>发展历史</a:t>
            </a:r>
            <a:endParaRPr lang="zh-CN" alt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980728"/>
            <a:ext cx="8280920" cy="5617516"/>
            <a:chOff x="539552" y="980728"/>
            <a:chExt cx="8280920" cy="5617516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980728"/>
              <a:ext cx="8280920" cy="51146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2571069" y="6228912"/>
              <a:ext cx="42178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1973</a:t>
              </a:r>
              <a:r>
                <a:rPr lang="zh-CN" altLang="en-US" dirty="0" smtClean="0"/>
                <a:t>年第一个图形化界面系统</a:t>
              </a:r>
              <a:r>
                <a:rPr lang="en-US" altLang="zh-CN" dirty="0" smtClean="0"/>
                <a:t>Xerox Alto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00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UI</a:t>
            </a:r>
            <a:r>
              <a:rPr lang="zh-CN" altLang="en-US" dirty="0" smtClean="0"/>
              <a:t>发展历史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8" y="1152525"/>
            <a:ext cx="6486525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365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UI</a:t>
            </a:r>
            <a:r>
              <a:rPr lang="zh-CN" altLang="en-US" dirty="0" smtClean="0"/>
              <a:t>发展历史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5" y="984549"/>
            <a:ext cx="3009907" cy="2156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192" y="984549"/>
            <a:ext cx="2868122" cy="2156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780" y="886419"/>
            <a:ext cx="3143250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4" y="3519016"/>
            <a:ext cx="3006888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955" y="3507144"/>
            <a:ext cx="2927797" cy="2255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765" y="3598310"/>
            <a:ext cx="2843280" cy="2152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133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UI</a:t>
            </a:r>
            <a:r>
              <a:rPr lang="zh-CN" altLang="en-US" dirty="0" smtClean="0"/>
              <a:t>设计师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68C6DEA-6028-48FD-A7CE-EC1129ADCB15}" type="datetime1">
              <a:rPr lang="en-US" altLang="zh-CN" smtClean="0"/>
              <a:t>11/30/2014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95400"/>
            <a:ext cx="8486502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sz="2000" b="1" dirty="0" smtClean="0"/>
              <a:t>1</a:t>
            </a:r>
            <a:r>
              <a:rPr lang="zh-CN" altLang="en-US" sz="2000" b="1" dirty="0" smtClean="0"/>
              <a:t>、</a:t>
            </a:r>
            <a:r>
              <a:rPr lang="en-US" altLang="zh-CN" sz="2000" b="1" dirty="0" smtClean="0"/>
              <a:t>GUI</a:t>
            </a:r>
            <a:r>
              <a:rPr lang="zh-CN" altLang="en-US" sz="2000" b="1" dirty="0" smtClean="0"/>
              <a:t>概念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3955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二、</a:t>
            </a:r>
            <a:r>
              <a:rPr lang="en-US" altLang="zh-CN" dirty="0" smtClean="0"/>
              <a:t>GUI</a:t>
            </a:r>
            <a:r>
              <a:rPr lang="zh-CN" altLang="en-US" dirty="0" smtClean="0"/>
              <a:t>编程基础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68C6DEA-6028-48FD-A7CE-EC1129ADCB15}" type="datetime1">
              <a:rPr lang="en-US" altLang="zh-CN" smtClean="0"/>
              <a:t>11/30/2014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sz="1600" b="1" dirty="0"/>
              <a:t>2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GUI</a:t>
            </a:r>
            <a:r>
              <a:rPr lang="zh-CN" altLang="en-US" sz="1600" b="1" dirty="0"/>
              <a:t>编程基础</a:t>
            </a:r>
            <a:endParaRPr lang="en-US" altLang="zh-CN" sz="16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62200"/>
          </a:xfrm>
        </p:spPr>
        <p:txBody>
          <a:bodyPr/>
          <a:lstStyle/>
          <a:p>
            <a:r>
              <a:rPr lang="zh-CN" altLang="en-US" dirty="0" smtClean="0"/>
              <a:t>如何编写</a:t>
            </a:r>
            <a:r>
              <a:rPr lang="en-US" altLang="zh-CN" dirty="0" smtClean="0"/>
              <a:t>GUI</a:t>
            </a:r>
            <a:r>
              <a:rPr lang="zh-CN" altLang="en-US" dirty="0" smtClean="0"/>
              <a:t>程序？</a:t>
            </a:r>
            <a:endParaRPr lang="en-US" altLang="zh-CN" dirty="0" smtClean="0"/>
          </a:p>
          <a:p>
            <a:r>
              <a:rPr lang="en-US" altLang="zh-CN" dirty="0" smtClean="0"/>
              <a:t>Third</a:t>
            </a:r>
            <a:r>
              <a:rPr lang="zh-CN" altLang="en-US" dirty="0" smtClean="0"/>
              <a:t> </a:t>
            </a:r>
            <a:r>
              <a:rPr lang="en-US" altLang="zh-CN" dirty="0" smtClean="0"/>
              <a:t>Party</a:t>
            </a:r>
            <a:r>
              <a:rPr lang="zh-CN" altLang="en-US" dirty="0" smtClean="0"/>
              <a:t> </a:t>
            </a:r>
            <a:r>
              <a:rPr lang="en-US" altLang="zh-CN" dirty="0" smtClean="0"/>
              <a:t>API</a:t>
            </a:r>
            <a:r>
              <a:rPr lang="zh-CN" altLang="en-US" dirty="0" smtClean="0"/>
              <a:t>库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Tkinter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wxPython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PyQt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PyGtk</a:t>
            </a:r>
            <a:endParaRPr lang="en-US" altLang="zh-CN" dirty="0" smtClean="0"/>
          </a:p>
          <a:p>
            <a:r>
              <a:rPr lang="zh-CN" altLang="en-US" dirty="0" smtClean="0"/>
              <a:t>搭积木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200401"/>
            <a:ext cx="3190874" cy="3190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8600" y="4419600"/>
            <a:ext cx="556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参</a:t>
            </a:r>
            <a:r>
              <a:rPr lang="zh-CN" altLang="en-US" sz="2400" b="1" dirty="0" smtClean="0"/>
              <a:t>考</a:t>
            </a:r>
            <a:r>
              <a:rPr lang="zh-CN" altLang="en-US" sz="2400" b="1" dirty="0"/>
              <a:t>书目</a:t>
            </a:r>
            <a:r>
              <a:rPr lang="zh-CN" altLang="en-US" sz="2400" b="1" dirty="0" smtClean="0"/>
              <a:t>：</a:t>
            </a:r>
            <a:endParaRPr lang="en-US" altLang="zh-CN" sz="2400" b="1" dirty="0" smtClean="0"/>
          </a:p>
          <a:p>
            <a:r>
              <a:rPr lang="en-US" altLang="zh-CN" sz="2400" b="1" dirty="0"/>
              <a:t>Fredrik </a:t>
            </a:r>
            <a:r>
              <a:rPr lang="en-US" altLang="zh-CN" sz="2400" b="1" dirty="0" err="1" smtClean="0"/>
              <a:t>Lundh</a:t>
            </a:r>
            <a:r>
              <a:rPr lang="zh-CN" altLang="en-US" sz="2400" b="1" dirty="0" smtClean="0"/>
              <a:t>，</a:t>
            </a:r>
            <a:r>
              <a:rPr lang="en-US" altLang="zh-CN" sz="2400" b="1" dirty="0">
                <a:hlinkClick r:id="rId4" action="ppaction://hlinkfile"/>
              </a:rPr>
              <a:t>An Introduction to </a:t>
            </a:r>
            <a:r>
              <a:rPr lang="en-US" altLang="zh-CN" sz="2400" b="1" dirty="0" err="1">
                <a:hlinkClick r:id="rId4" action="ppaction://hlinkfile"/>
              </a:rPr>
              <a:t>Tkinter</a:t>
            </a:r>
            <a:r>
              <a:rPr lang="en-US" altLang="zh-CN" sz="2400" b="1" dirty="0"/>
              <a:t> </a:t>
            </a:r>
            <a:endParaRPr lang="en-US" altLang="zh-CN" sz="2400" b="1" dirty="0" smtClean="0"/>
          </a:p>
          <a:p>
            <a:r>
              <a:rPr lang="en-US" altLang="zh-CN" sz="2400" b="1" dirty="0"/>
              <a:t>http://www.pythonware.com/library/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0889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3" grpId="0"/>
    </p:bldLst>
  </p:timing>
</p:sld>
</file>

<file path=ppt/theme/theme1.xml><?xml version="1.0" encoding="utf-8"?>
<a:theme xmlns:a="http://schemas.openxmlformats.org/drawingml/2006/main" name="024betty_wave">
  <a:themeElements>
    <a:clrScheme name="024betty_wave 3">
      <a:dk1>
        <a:srgbClr val="000000"/>
      </a:dk1>
      <a:lt1>
        <a:srgbClr val="FFFFFF"/>
      </a:lt1>
      <a:dk2>
        <a:srgbClr val="003468"/>
      </a:dk2>
      <a:lt2>
        <a:srgbClr val="969696"/>
      </a:lt2>
      <a:accent1>
        <a:srgbClr val="99CC00"/>
      </a:accent1>
      <a:accent2>
        <a:srgbClr val="6699FF"/>
      </a:accent2>
      <a:accent3>
        <a:srgbClr val="FFFFFF"/>
      </a:accent3>
      <a:accent4>
        <a:srgbClr val="000000"/>
      </a:accent4>
      <a:accent5>
        <a:srgbClr val="CAE2AA"/>
      </a:accent5>
      <a:accent6>
        <a:srgbClr val="5C8AE7"/>
      </a:accent6>
      <a:hlink>
        <a:srgbClr val="99CCFF"/>
      </a:hlink>
      <a:folHlink>
        <a:srgbClr val="CCFFFF"/>
      </a:folHlink>
    </a:clrScheme>
    <a:fontScheme name="024betty_wav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穿越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024betty_wave 1">
        <a:dk1>
          <a:srgbClr val="000000"/>
        </a:dk1>
        <a:lt1>
          <a:srgbClr val="FFFFFF"/>
        </a:lt1>
        <a:dk2>
          <a:srgbClr val="003060"/>
        </a:dk2>
        <a:lt2>
          <a:srgbClr val="969696"/>
        </a:lt2>
        <a:accent1>
          <a:srgbClr val="FF9900"/>
        </a:accent1>
        <a:accent2>
          <a:srgbClr val="336387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2D597A"/>
        </a:accent6>
        <a:hlink>
          <a:srgbClr val="66CAE2"/>
        </a:hlink>
        <a:folHlink>
          <a:srgbClr val="CCE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4betty_wave 2">
        <a:dk1>
          <a:srgbClr val="000000"/>
        </a:dk1>
        <a:lt1>
          <a:srgbClr val="FFFFFF"/>
        </a:lt1>
        <a:dk2>
          <a:srgbClr val="000066"/>
        </a:dk2>
        <a:lt2>
          <a:srgbClr val="969696"/>
        </a:lt2>
        <a:accent1>
          <a:srgbClr val="33CCCC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2D2D8A"/>
        </a:accent6>
        <a:hlink>
          <a:srgbClr val="9999FF"/>
        </a:hlink>
        <a:folHlink>
          <a:srgbClr val="CCE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4betty_wave 3">
        <a:dk1>
          <a:srgbClr val="000000"/>
        </a:dk1>
        <a:lt1>
          <a:srgbClr val="FFFFFF"/>
        </a:lt1>
        <a:dk2>
          <a:srgbClr val="003468"/>
        </a:dk2>
        <a:lt2>
          <a:srgbClr val="969696"/>
        </a:lt2>
        <a:accent1>
          <a:srgbClr val="99CC00"/>
        </a:accent1>
        <a:accent2>
          <a:srgbClr val="6699FF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5C8AE7"/>
        </a:accent6>
        <a:hlink>
          <a:srgbClr val="99CCFF"/>
        </a:hlink>
        <a:folHlink>
          <a:srgbClr val="CC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4betty_wave 4">
        <a:dk1>
          <a:srgbClr val="000000"/>
        </a:dk1>
        <a:lt1>
          <a:srgbClr val="FFFFFF"/>
        </a:lt1>
        <a:dk2>
          <a:srgbClr val="003060"/>
        </a:dk2>
        <a:lt2>
          <a:srgbClr val="969696"/>
        </a:lt2>
        <a:accent1>
          <a:srgbClr val="CCCC00"/>
        </a:accent1>
        <a:accent2>
          <a:srgbClr val="336387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2D597A"/>
        </a:accent6>
        <a:hlink>
          <a:srgbClr val="66CAE2"/>
        </a:hlink>
        <a:folHlink>
          <a:srgbClr val="CCFF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024betty_wave</Template>
  <TotalTime>8023</TotalTime>
  <Words>1317</Words>
  <Application>Microsoft Office PowerPoint</Application>
  <PresentationFormat>On-screen Show (4:3)</PresentationFormat>
  <Paragraphs>165</Paragraphs>
  <Slides>27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024betty_wave</vt:lpstr>
      <vt:lpstr>Picture</vt:lpstr>
      <vt:lpstr>图形用户接口（GUI）</vt:lpstr>
      <vt:lpstr>GUI</vt:lpstr>
      <vt:lpstr>一、GUI的概念</vt:lpstr>
      <vt:lpstr>UI发展历史</vt:lpstr>
      <vt:lpstr>UI发展历史</vt:lpstr>
      <vt:lpstr>UI发展历史</vt:lpstr>
      <vt:lpstr>UI发展历史</vt:lpstr>
      <vt:lpstr>UI设计师</vt:lpstr>
      <vt:lpstr>二、GUI编程基础</vt:lpstr>
      <vt:lpstr>PowerPoint Presentation</vt:lpstr>
      <vt:lpstr>PowerPoint Presentation</vt:lpstr>
      <vt:lpstr>2.1 GUI控件</vt:lpstr>
      <vt:lpstr>PowerPoint Presentation</vt:lpstr>
      <vt:lpstr>PowerPoint Presentation</vt:lpstr>
      <vt:lpstr>PowerPoint Presentation</vt:lpstr>
      <vt:lpstr>PowerPoint Presentation</vt:lpstr>
      <vt:lpstr> 2.2 GUI布局管理器</vt:lpstr>
      <vt:lpstr>2.3 事件与事件处理</vt:lpstr>
      <vt:lpstr>PowerPoint Presentation</vt:lpstr>
      <vt:lpstr>Events</vt:lpstr>
      <vt:lpstr>Event的属性</vt:lpstr>
      <vt:lpstr>PowerPoint Presentation</vt:lpstr>
      <vt:lpstr>PowerPoint Presentation</vt:lpstr>
      <vt:lpstr>贪吃蛇游戏</vt:lpstr>
      <vt:lpstr>MVC模式</vt:lpstr>
      <vt:lpstr>贪吃蛇游戏的程序MVC设计</vt:lpstr>
      <vt:lpstr>Thank you</vt:lpstr>
    </vt:vector>
  </TitlesOfParts>
  <Company>www.hit.edu.cn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程序设计的基础知识</dc:title>
  <dc:creator>哈尔滨工业大学</dc:creator>
  <cp:lastModifiedBy>dell</cp:lastModifiedBy>
  <cp:revision>522</cp:revision>
  <dcterms:created xsi:type="dcterms:W3CDTF">2013-03-18T05:12:46Z</dcterms:created>
  <dcterms:modified xsi:type="dcterms:W3CDTF">2014-11-30T14:28:03Z</dcterms:modified>
</cp:coreProperties>
</file>